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9"/>
  </p:notesMasterIdLst>
  <p:handoutMasterIdLst>
    <p:handoutMasterId r:id="rId30"/>
  </p:handoutMasterIdLst>
  <p:sldIdLst>
    <p:sldId id="256" r:id="rId2"/>
    <p:sldId id="298" r:id="rId3"/>
    <p:sldId id="274" r:id="rId4"/>
    <p:sldId id="275" r:id="rId5"/>
    <p:sldId id="279" r:id="rId6"/>
    <p:sldId id="280" r:id="rId7"/>
    <p:sldId id="300" r:id="rId8"/>
    <p:sldId id="288" r:id="rId9"/>
    <p:sldId id="301" r:id="rId10"/>
    <p:sldId id="289" r:id="rId11"/>
    <p:sldId id="306" r:id="rId12"/>
    <p:sldId id="307" r:id="rId13"/>
    <p:sldId id="277" r:id="rId14"/>
    <p:sldId id="278" r:id="rId15"/>
    <p:sldId id="292" r:id="rId16"/>
    <p:sldId id="295" r:id="rId17"/>
    <p:sldId id="287" r:id="rId18"/>
    <p:sldId id="305" r:id="rId19"/>
    <p:sldId id="284" r:id="rId20"/>
    <p:sldId id="299" r:id="rId21"/>
    <p:sldId id="282" r:id="rId22"/>
    <p:sldId id="303" r:id="rId23"/>
    <p:sldId id="286" r:id="rId24"/>
    <p:sldId id="302" r:id="rId25"/>
    <p:sldId id="304" r:id="rId26"/>
    <p:sldId id="283" r:id="rId27"/>
    <p:sldId id="273" r:id="rId28"/>
  </p:sldIdLst>
  <p:sldSz cx="10150475" cy="7589838"/>
  <p:notesSz cx="6858000" cy="9144000"/>
  <p:defaultTextStyle>
    <a:defPPr>
      <a:defRPr lang="en-US"/>
    </a:defPPr>
    <a:lvl1pPr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1pPr>
    <a:lvl2pPr marL="4572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2pPr>
    <a:lvl3pPr marL="9144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3pPr>
    <a:lvl4pPr marL="13716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4pPr>
    <a:lvl5pPr marL="18288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5pPr>
    <a:lvl6pPr marL="2286000" algn="l" defTabSz="914400" rtl="0" eaLnBrk="1" latinLnBrk="0" hangingPunct="1">
      <a:defRPr sz="1600" kern="1200">
        <a:solidFill>
          <a:schemeClr val="tx1"/>
        </a:solidFill>
        <a:latin typeface="Lucida Console" panose="020B0609040504020204" pitchFamily="49" charset="0"/>
        <a:ea typeface="+mn-ea"/>
        <a:cs typeface="+mn-cs"/>
      </a:defRPr>
    </a:lvl6pPr>
    <a:lvl7pPr marL="2743200" algn="l" defTabSz="914400" rtl="0" eaLnBrk="1" latinLnBrk="0" hangingPunct="1">
      <a:defRPr sz="1600" kern="1200">
        <a:solidFill>
          <a:schemeClr val="tx1"/>
        </a:solidFill>
        <a:latin typeface="Lucida Console" panose="020B0609040504020204" pitchFamily="49" charset="0"/>
        <a:ea typeface="+mn-ea"/>
        <a:cs typeface="+mn-cs"/>
      </a:defRPr>
    </a:lvl7pPr>
    <a:lvl8pPr marL="3200400" algn="l" defTabSz="914400" rtl="0" eaLnBrk="1" latinLnBrk="0" hangingPunct="1">
      <a:defRPr sz="1600" kern="1200">
        <a:solidFill>
          <a:schemeClr val="tx1"/>
        </a:solidFill>
        <a:latin typeface="Lucida Console" panose="020B0609040504020204" pitchFamily="49" charset="0"/>
        <a:ea typeface="+mn-ea"/>
        <a:cs typeface="+mn-cs"/>
      </a:defRPr>
    </a:lvl8pPr>
    <a:lvl9pPr marL="3657600" algn="l" defTabSz="914400" rtl="0" eaLnBrk="1" latinLnBrk="0" hangingPunct="1">
      <a:defRPr sz="1600" kern="1200">
        <a:solidFill>
          <a:schemeClr val="tx1"/>
        </a:solidFill>
        <a:latin typeface="Lucida Console" panose="020B0609040504020204" pitchFamily="49" charset="0"/>
        <a:ea typeface="+mn-ea"/>
        <a:cs typeface="+mn-cs"/>
      </a:defRPr>
    </a:lvl9pPr>
  </p:defaultTextStyle>
  <p:extLst>
    <p:ext uri="{EFAFB233-063F-42B5-8137-9DF3F51BA10A}">
      <p15:sldGuideLst xmlns:p15="http://schemas.microsoft.com/office/powerpoint/2012/main">
        <p15:guide id="1" orient="horz" pos="2390">
          <p15:clr>
            <a:srgbClr val="A4A3A4"/>
          </p15:clr>
        </p15:guide>
        <p15:guide id="2" pos="31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4C7"/>
    <a:srgbClr val="8FE2FF"/>
    <a:srgbClr val="0EBA78"/>
    <a:srgbClr val="248FA4"/>
    <a:srgbClr val="0000C8"/>
    <a:srgbClr val="8B8BFF"/>
    <a:srgbClr val="FF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6" autoAdjust="0"/>
    <p:restoredTop sz="93783" autoAdjust="0"/>
  </p:normalViewPr>
  <p:slideViewPr>
    <p:cSldViewPr>
      <p:cViewPr varScale="1">
        <p:scale>
          <a:sx n="90" d="100"/>
          <a:sy n="90" d="100"/>
        </p:scale>
        <p:origin x="1200" y="66"/>
      </p:cViewPr>
      <p:guideLst>
        <p:guide orient="horz" pos="2390"/>
        <p:guide pos="31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66D4D82-C9CF-464C-980F-54483BDCD61C}" type="datetimeFigureOut">
              <a:rPr lang="en-US"/>
              <a:pPr>
                <a:defRPr/>
              </a:pPr>
              <a:t>8/21/2018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3A6CE6B-3F37-4D3B-9CD1-87A8475B74F3}" type="slidenum">
              <a:rPr lang="en-US"/>
              <a:pPr/>
              <a:t>‹#›</a:t>
            </a:fld>
            <a:endParaRPr lang="en-US"/>
          </a:p>
        </p:txBody>
      </p:sp>
    </p:spTree>
    <p:extLst>
      <p:ext uri="{BB962C8B-B14F-4D97-AF65-F5344CB8AC3E}">
        <p14:creationId xmlns:p14="http://schemas.microsoft.com/office/powerpoint/2010/main" val="2909063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57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36650" y="685800"/>
            <a:ext cx="45847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4A07CA0-1A27-4BCF-8EFE-A99C070F2222}" type="slidenum">
              <a:rPr lang="en-US"/>
              <a:pPr/>
              <a:t>‹#›</a:t>
            </a:fld>
            <a:endParaRPr lang="en-US"/>
          </a:p>
        </p:txBody>
      </p:sp>
    </p:spTree>
    <p:extLst>
      <p:ext uri="{BB962C8B-B14F-4D97-AF65-F5344CB8AC3E}">
        <p14:creationId xmlns:p14="http://schemas.microsoft.com/office/powerpoint/2010/main" val="206511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Console" pitchFamily="49" charset="0"/>
        <a:ea typeface="+mn-ea"/>
        <a:cs typeface="+mn-cs"/>
      </a:defRPr>
    </a:lvl1pPr>
    <a:lvl2pPr marL="457200" algn="l" rtl="0" eaLnBrk="0" fontAlgn="base" hangingPunct="0">
      <a:spcBef>
        <a:spcPct val="30000"/>
      </a:spcBef>
      <a:spcAft>
        <a:spcPct val="0"/>
      </a:spcAft>
      <a:defRPr sz="1200" kern="1200">
        <a:solidFill>
          <a:schemeClr val="tx1"/>
        </a:solidFill>
        <a:latin typeface="Lucida Console" pitchFamily="49" charset="0"/>
        <a:ea typeface="+mn-ea"/>
        <a:cs typeface="+mn-cs"/>
      </a:defRPr>
    </a:lvl2pPr>
    <a:lvl3pPr marL="914400" algn="l" rtl="0" eaLnBrk="0" fontAlgn="base" hangingPunct="0">
      <a:spcBef>
        <a:spcPct val="30000"/>
      </a:spcBef>
      <a:spcAft>
        <a:spcPct val="0"/>
      </a:spcAft>
      <a:defRPr sz="1200" kern="1200">
        <a:solidFill>
          <a:schemeClr val="tx1"/>
        </a:solidFill>
        <a:latin typeface="Lucida Console" pitchFamily="49" charset="0"/>
        <a:ea typeface="+mn-ea"/>
        <a:cs typeface="+mn-cs"/>
      </a:defRPr>
    </a:lvl3pPr>
    <a:lvl4pPr marL="1371600" algn="l" rtl="0" eaLnBrk="0" fontAlgn="base" hangingPunct="0">
      <a:spcBef>
        <a:spcPct val="30000"/>
      </a:spcBef>
      <a:spcAft>
        <a:spcPct val="0"/>
      </a:spcAft>
      <a:defRPr sz="1200" kern="1200">
        <a:solidFill>
          <a:schemeClr val="tx1"/>
        </a:solidFill>
        <a:latin typeface="Lucida Console" pitchFamily="49" charset="0"/>
        <a:ea typeface="+mn-ea"/>
        <a:cs typeface="+mn-cs"/>
      </a:defRPr>
    </a:lvl4pPr>
    <a:lvl5pPr marL="1828800" algn="l" rtl="0" eaLnBrk="0" fontAlgn="base" hangingPunct="0">
      <a:spcBef>
        <a:spcPct val="30000"/>
      </a:spcBef>
      <a:spcAft>
        <a:spcPct val="0"/>
      </a:spcAft>
      <a:defRPr sz="1200" kern="1200">
        <a:solidFill>
          <a:schemeClr val="tx1"/>
        </a:solidFill>
        <a:latin typeface="Lucida Console" pitchFamily="49"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Lucida Console" panose="020B0609040504020204" pitchFamily="49" charset="0"/>
              </a:defRPr>
            </a:lvl1pPr>
            <a:lvl2pPr marL="742950" indent="-285750">
              <a:defRPr sz="1600">
                <a:solidFill>
                  <a:schemeClr val="tx1"/>
                </a:solidFill>
                <a:latin typeface="Lucida Console" panose="020B0609040504020204" pitchFamily="49" charset="0"/>
              </a:defRPr>
            </a:lvl2pPr>
            <a:lvl3pPr marL="1143000" indent="-228600">
              <a:defRPr sz="1600">
                <a:solidFill>
                  <a:schemeClr val="tx1"/>
                </a:solidFill>
                <a:latin typeface="Lucida Console" panose="020B0609040504020204" pitchFamily="49" charset="0"/>
              </a:defRPr>
            </a:lvl3pPr>
            <a:lvl4pPr marL="1600200" indent="-228600">
              <a:defRPr sz="1600">
                <a:solidFill>
                  <a:schemeClr val="tx1"/>
                </a:solidFill>
                <a:latin typeface="Lucida Console" panose="020B0609040504020204" pitchFamily="49" charset="0"/>
              </a:defRPr>
            </a:lvl4pPr>
            <a:lvl5pPr marL="2057400" indent="-228600">
              <a:defRPr sz="1600">
                <a:solidFill>
                  <a:schemeClr val="tx1"/>
                </a:solidFill>
                <a:latin typeface="Lucida Console" panose="020B0609040504020204" pitchFamily="49" charset="0"/>
              </a:defRPr>
            </a:lvl5pPr>
            <a:lvl6pPr marL="2514600" indent="-228600" eaLnBrk="0" fontAlgn="base" hangingPunct="0">
              <a:spcBef>
                <a:spcPct val="0"/>
              </a:spcBef>
              <a:spcAft>
                <a:spcPct val="0"/>
              </a:spcAft>
              <a:defRPr sz="1600">
                <a:solidFill>
                  <a:schemeClr val="tx1"/>
                </a:solidFill>
                <a:latin typeface="Lucida Console" panose="020B0609040504020204" pitchFamily="49" charset="0"/>
              </a:defRPr>
            </a:lvl6pPr>
            <a:lvl7pPr marL="2971800" indent="-228600" eaLnBrk="0" fontAlgn="base" hangingPunct="0">
              <a:spcBef>
                <a:spcPct val="0"/>
              </a:spcBef>
              <a:spcAft>
                <a:spcPct val="0"/>
              </a:spcAft>
              <a:defRPr sz="1600">
                <a:solidFill>
                  <a:schemeClr val="tx1"/>
                </a:solidFill>
                <a:latin typeface="Lucida Console" panose="020B0609040504020204" pitchFamily="49" charset="0"/>
              </a:defRPr>
            </a:lvl7pPr>
            <a:lvl8pPr marL="3429000" indent="-228600" eaLnBrk="0" fontAlgn="base" hangingPunct="0">
              <a:spcBef>
                <a:spcPct val="0"/>
              </a:spcBef>
              <a:spcAft>
                <a:spcPct val="0"/>
              </a:spcAft>
              <a:defRPr sz="1600">
                <a:solidFill>
                  <a:schemeClr val="tx1"/>
                </a:solidFill>
                <a:latin typeface="Lucida Console" panose="020B0609040504020204" pitchFamily="49" charset="0"/>
              </a:defRPr>
            </a:lvl8pPr>
            <a:lvl9pPr marL="3886200" indent="-228600" eaLnBrk="0" fontAlgn="base" hangingPunct="0">
              <a:spcBef>
                <a:spcPct val="0"/>
              </a:spcBef>
              <a:spcAft>
                <a:spcPct val="0"/>
              </a:spcAft>
              <a:defRPr sz="1600">
                <a:solidFill>
                  <a:schemeClr val="tx1"/>
                </a:solidFill>
                <a:latin typeface="Lucida Console" panose="020B0609040504020204" pitchFamily="49" charset="0"/>
              </a:defRPr>
            </a:lvl9pPr>
          </a:lstStyle>
          <a:p>
            <a:fld id="{8AD5531C-69AC-44A4-8A0F-6B3799DA5B09}" type="slidenum">
              <a:rPr lang="en-US" sz="1200"/>
              <a:pPr/>
              <a:t>1</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76642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5467D4-D79B-4E49-9E87-475528998219}" type="slidenum">
              <a:rPr lang="en-US"/>
              <a:pPr eaLnBrk="1" hangingPunct="1"/>
              <a:t>15</a:t>
            </a:fld>
            <a:endParaRPr lang="en-US"/>
          </a:p>
        </p:txBody>
      </p:sp>
    </p:spTree>
    <p:extLst>
      <p:ext uri="{BB962C8B-B14F-4D97-AF65-F5344CB8AC3E}">
        <p14:creationId xmlns:p14="http://schemas.microsoft.com/office/powerpoint/2010/main" val="368756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Lucida Console" panose="020B0609040504020204" pitchFamily="49" charset="0"/>
              </a:defRPr>
            </a:lvl1pPr>
            <a:lvl2pPr marL="742950" indent="-285750">
              <a:defRPr sz="1600">
                <a:solidFill>
                  <a:schemeClr val="tx1"/>
                </a:solidFill>
                <a:latin typeface="Lucida Console" panose="020B0609040504020204" pitchFamily="49" charset="0"/>
              </a:defRPr>
            </a:lvl2pPr>
            <a:lvl3pPr marL="1143000" indent="-228600">
              <a:defRPr sz="1600">
                <a:solidFill>
                  <a:schemeClr val="tx1"/>
                </a:solidFill>
                <a:latin typeface="Lucida Console" panose="020B0609040504020204" pitchFamily="49" charset="0"/>
              </a:defRPr>
            </a:lvl3pPr>
            <a:lvl4pPr marL="1600200" indent="-228600">
              <a:defRPr sz="1600">
                <a:solidFill>
                  <a:schemeClr val="tx1"/>
                </a:solidFill>
                <a:latin typeface="Lucida Console" panose="020B0609040504020204" pitchFamily="49" charset="0"/>
              </a:defRPr>
            </a:lvl4pPr>
            <a:lvl5pPr marL="2057400" indent="-228600">
              <a:defRPr sz="1600">
                <a:solidFill>
                  <a:schemeClr val="tx1"/>
                </a:solidFill>
                <a:latin typeface="Lucida Console" panose="020B0609040504020204" pitchFamily="49" charset="0"/>
              </a:defRPr>
            </a:lvl5pPr>
            <a:lvl6pPr marL="2514600" indent="-228600" eaLnBrk="0" fontAlgn="base" hangingPunct="0">
              <a:spcBef>
                <a:spcPct val="0"/>
              </a:spcBef>
              <a:spcAft>
                <a:spcPct val="0"/>
              </a:spcAft>
              <a:defRPr sz="1600">
                <a:solidFill>
                  <a:schemeClr val="tx1"/>
                </a:solidFill>
                <a:latin typeface="Lucida Console" panose="020B0609040504020204" pitchFamily="49" charset="0"/>
              </a:defRPr>
            </a:lvl6pPr>
            <a:lvl7pPr marL="2971800" indent="-228600" eaLnBrk="0" fontAlgn="base" hangingPunct="0">
              <a:spcBef>
                <a:spcPct val="0"/>
              </a:spcBef>
              <a:spcAft>
                <a:spcPct val="0"/>
              </a:spcAft>
              <a:defRPr sz="1600">
                <a:solidFill>
                  <a:schemeClr val="tx1"/>
                </a:solidFill>
                <a:latin typeface="Lucida Console" panose="020B0609040504020204" pitchFamily="49" charset="0"/>
              </a:defRPr>
            </a:lvl7pPr>
            <a:lvl8pPr marL="3429000" indent="-228600" eaLnBrk="0" fontAlgn="base" hangingPunct="0">
              <a:spcBef>
                <a:spcPct val="0"/>
              </a:spcBef>
              <a:spcAft>
                <a:spcPct val="0"/>
              </a:spcAft>
              <a:defRPr sz="1600">
                <a:solidFill>
                  <a:schemeClr val="tx1"/>
                </a:solidFill>
                <a:latin typeface="Lucida Console" panose="020B0609040504020204" pitchFamily="49" charset="0"/>
              </a:defRPr>
            </a:lvl8pPr>
            <a:lvl9pPr marL="3886200" indent="-228600" eaLnBrk="0" fontAlgn="base" hangingPunct="0">
              <a:spcBef>
                <a:spcPct val="0"/>
              </a:spcBef>
              <a:spcAft>
                <a:spcPct val="0"/>
              </a:spcAft>
              <a:defRPr sz="1600">
                <a:solidFill>
                  <a:schemeClr val="tx1"/>
                </a:solidFill>
                <a:latin typeface="Lucida Console" panose="020B0609040504020204" pitchFamily="49" charset="0"/>
              </a:defRPr>
            </a:lvl9pPr>
          </a:lstStyle>
          <a:p>
            <a:fld id="{0403228D-5CA8-4D27-8BEC-26834E94EF41}" type="slidenum">
              <a:rPr lang="en-US" sz="1200"/>
              <a:pPr/>
              <a:t>27</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24313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9144000" cy="1265238"/>
          </a:xfrm>
        </p:spPr>
        <p:txBody>
          <a:bodyPr/>
          <a:lstStyle>
            <a:lvl1pPr>
              <a:defRPr sz="4400"/>
            </a:lvl1pPr>
          </a:lstStyle>
          <a:p>
            <a:r>
              <a:rPr lang="en-US"/>
              <a:t>Click to edit Master title style</a:t>
            </a:r>
          </a:p>
        </p:txBody>
      </p:sp>
      <p:sp>
        <p:nvSpPr>
          <p:cNvPr id="2051" name="Rectangle 3"/>
          <p:cNvSpPr>
            <a:spLocks noGrp="1" noChangeArrowheads="1"/>
          </p:cNvSpPr>
          <p:nvPr>
            <p:ph type="subTitle" idx="1"/>
          </p:nvPr>
        </p:nvSpPr>
        <p:spPr>
          <a:xfrm>
            <a:off x="228600" y="3048000"/>
            <a:ext cx="6324600" cy="6731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a:xfrm>
            <a:off x="323850" y="6858000"/>
            <a:ext cx="2114550" cy="506413"/>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048000" y="6858000"/>
            <a:ext cx="4419600" cy="506413"/>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043863" y="6858000"/>
            <a:ext cx="1862137" cy="506413"/>
          </a:xfrm>
        </p:spPr>
        <p:txBody>
          <a:bodyPr/>
          <a:lstStyle>
            <a:lvl1pPr>
              <a:defRPr sz="1600"/>
            </a:lvl1pPr>
          </a:lstStyle>
          <a:p>
            <a:fld id="{AD0F857F-C88E-4E2D-84D6-52591FBFC850}" type="slidenum">
              <a:rPr lang="en-US"/>
              <a:pPr/>
              <a:t>‹#›</a:t>
            </a:fld>
            <a:endParaRPr lang="en-US"/>
          </a:p>
        </p:txBody>
      </p:sp>
    </p:spTree>
    <p:extLst>
      <p:ext uri="{BB962C8B-B14F-4D97-AF65-F5344CB8AC3E}">
        <p14:creationId xmlns:p14="http://schemas.microsoft.com/office/powerpoint/2010/main" val="36441079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1C9F57-42ED-4FB6-BD32-6FC94493D4A3}" type="slidenum">
              <a:rPr lang="en-US"/>
              <a:pPr/>
              <a:t>‹#›</a:t>
            </a:fld>
            <a:endParaRPr lang="en-US"/>
          </a:p>
        </p:txBody>
      </p:sp>
    </p:spTree>
    <p:extLst>
      <p:ext uri="{BB962C8B-B14F-4D97-AF65-F5344CB8AC3E}">
        <p14:creationId xmlns:p14="http://schemas.microsoft.com/office/powerpoint/2010/main" val="164677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12050" y="152400"/>
            <a:ext cx="24384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6850" y="152400"/>
            <a:ext cx="71628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41784A0-8E0D-4CFF-9EBE-ADF7DBAAFBDB}" type="slidenum">
              <a:rPr lang="en-US"/>
              <a:pPr/>
              <a:t>‹#›</a:t>
            </a:fld>
            <a:endParaRPr lang="en-US"/>
          </a:p>
        </p:txBody>
      </p:sp>
    </p:spTree>
    <p:extLst>
      <p:ext uri="{BB962C8B-B14F-4D97-AF65-F5344CB8AC3E}">
        <p14:creationId xmlns:p14="http://schemas.microsoft.com/office/powerpoint/2010/main" val="261937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408237" y="6884988"/>
            <a:ext cx="3213100" cy="506413"/>
          </a:xfrm>
          <a:ln/>
        </p:spPr>
        <p:txBody>
          <a:bodyPr/>
          <a:lstStyle>
            <a:lvl1pPr>
              <a:defRPr/>
            </a:lvl1pPr>
          </a:lstStyle>
          <a:p>
            <a:pPr>
              <a:defRPr/>
            </a:pPr>
            <a:endParaRPr lang="en-US" dirty="0"/>
          </a:p>
        </p:txBody>
      </p:sp>
    </p:spTree>
    <p:extLst>
      <p:ext uri="{BB962C8B-B14F-4D97-AF65-F5344CB8AC3E}">
        <p14:creationId xmlns:p14="http://schemas.microsoft.com/office/powerpoint/2010/main" val="280060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0"/>
            <a:ext cx="8628062" cy="1508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6B9E75-4A86-4B2A-97B5-3170D42A992F}" type="slidenum">
              <a:rPr lang="en-US"/>
              <a:pPr/>
              <a:t>‹#›</a:t>
            </a:fld>
            <a:endParaRPr lang="en-US"/>
          </a:p>
        </p:txBody>
      </p:sp>
    </p:spTree>
    <p:extLst>
      <p:ext uri="{BB962C8B-B14F-4D97-AF65-F5344CB8AC3E}">
        <p14:creationId xmlns:p14="http://schemas.microsoft.com/office/powerpoint/2010/main" val="268232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6850" y="1828800"/>
            <a:ext cx="4800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9850" y="1828800"/>
            <a:ext cx="4800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89CF46D-FB77-4DCA-9862-544CE71E1500}" type="slidenum">
              <a:rPr lang="en-US"/>
              <a:pPr/>
              <a:t>‹#›</a:t>
            </a:fld>
            <a:endParaRPr lang="en-US"/>
          </a:p>
        </p:txBody>
      </p:sp>
    </p:spTree>
    <p:extLst>
      <p:ext uri="{BB962C8B-B14F-4D97-AF65-F5344CB8AC3E}">
        <p14:creationId xmlns:p14="http://schemas.microsoft.com/office/powerpoint/2010/main" val="2416212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9134475" cy="126523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7DA653A-6B58-436B-9BC9-29EEA3A30AD1}" type="slidenum">
              <a:rPr lang="en-US"/>
              <a:pPr/>
              <a:t>‹#›</a:t>
            </a:fld>
            <a:endParaRPr lang="en-US"/>
          </a:p>
        </p:txBody>
      </p:sp>
    </p:spTree>
    <p:extLst>
      <p:ext uri="{BB962C8B-B14F-4D97-AF65-F5344CB8AC3E}">
        <p14:creationId xmlns:p14="http://schemas.microsoft.com/office/powerpoint/2010/main" val="319704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ABCBFC8-3D81-45CB-B6FF-19A96BFBB208}" type="slidenum">
              <a:rPr lang="en-US"/>
              <a:pPr/>
              <a:t>‹#›</a:t>
            </a:fld>
            <a:endParaRPr lang="en-US"/>
          </a:p>
        </p:txBody>
      </p:sp>
    </p:spTree>
    <p:extLst>
      <p:ext uri="{BB962C8B-B14F-4D97-AF65-F5344CB8AC3E}">
        <p14:creationId xmlns:p14="http://schemas.microsoft.com/office/powerpoint/2010/main" val="873469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C213909-3368-4D20-90E1-463D61EC9887}" type="slidenum">
              <a:rPr lang="en-US"/>
              <a:pPr/>
              <a:t>‹#›</a:t>
            </a:fld>
            <a:endParaRPr lang="en-US"/>
          </a:p>
        </p:txBody>
      </p:sp>
    </p:spTree>
    <p:extLst>
      <p:ext uri="{BB962C8B-B14F-4D97-AF65-F5344CB8AC3E}">
        <p14:creationId xmlns:p14="http://schemas.microsoft.com/office/powerpoint/2010/main" val="145977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1625"/>
            <a:ext cx="3338513" cy="12858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C35B919-13AC-4634-AABA-83A86E6DFA22}" type="slidenum">
              <a:rPr lang="en-US"/>
              <a:pPr/>
              <a:t>‹#›</a:t>
            </a:fld>
            <a:endParaRPr lang="en-US"/>
          </a:p>
        </p:txBody>
      </p:sp>
    </p:spTree>
    <p:extLst>
      <p:ext uri="{BB962C8B-B14F-4D97-AF65-F5344CB8AC3E}">
        <p14:creationId xmlns:p14="http://schemas.microsoft.com/office/powerpoint/2010/main" val="2515949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171C7D5-B9E0-4952-888E-423714347A41}" type="slidenum">
              <a:rPr lang="en-US"/>
              <a:pPr/>
              <a:t>‹#›</a:t>
            </a:fld>
            <a:endParaRPr lang="en-US"/>
          </a:p>
        </p:txBody>
      </p:sp>
    </p:spTree>
    <p:extLst>
      <p:ext uri="{BB962C8B-B14F-4D97-AF65-F5344CB8AC3E}">
        <p14:creationId xmlns:p14="http://schemas.microsoft.com/office/powerpoint/2010/main" val="154564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8153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370" tIns="50685" rIns="101370" bIns="5068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6850" y="1828800"/>
            <a:ext cx="9753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370" tIns="50685" rIns="101370" bIns="5068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71450" y="6915150"/>
            <a:ext cx="2114550" cy="506413"/>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505200" y="6915150"/>
            <a:ext cx="3213100" cy="506413"/>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848600" y="6884988"/>
            <a:ext cx="2114550" cy="506412"/>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lgn="r">
              <a:defRPr sz="1400"/>
            </a:lvl1pPr>
          </a:lstStyle>
          <a:p>
            <a:fld id="{544F7EC8-E7EF-4F8C-9AA3-345E126BA1B7}" type="slidenum">
              <a:rPr lang="en-US"/>
              <a:pPr/>
              <a:t>‹#›</a:t>
            </a:fld>
            <a:endParaRPr lang="en-US"/>
          </a:p>
        </p:txBody>
      </p:sp>
      <p:sp>
        <p:nvSpPr>
          <p:cNvPr id="8" name="Rectangle 6"/>
          <p:cNvSpPr txBox="1">
            <a:spLocks noChangeArrowheads="1"/>
          </p:cNvSpPr>
          <p:nvPr userDrawn="1"/>
        </p:nvSpPr>
        <p:spPr>
          <a:xfrm>
            <a:off x="5480843" y="7261123"/>
            <a:ext cx="4735513" cy="346869"/>
          </a:xfrm>
          <a:prstGeom prst="rect">
            <a:avLst/>
          </a:prstGeom>
          <a:ln/>
        </p:spPr>
        <p:txBody>
          <a:bodyPr/>
          <a:lstStyle>
            <a:defPPr>
              <a:defRPr lang="en-US"/>
            </a:defPPr>
            <a:lvl1pPr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1pPr>
            <a:lvl2pPr marL="4572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2pPr>
            <a:lvl3pPr marL="9144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3pPr>
            <a:lvl4pPr marL="13716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4pPr>
            <a:lvl5pPr marL="18288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5pPr>
            <a:lvl6pPr marL="2286000" algn="l" defTabSz="914400" rtl="0" eaLnBrk="1" latinLnBrk="0" hangingPunct="1">
              <a:defRPr sz="1600" kern="1200">
                <a:solidFill>
                  <a:schemeClr val="tx1"/>
                </a:solidFill>
                <a:latin typeface="Lucida Console" panose="020B0609040504020204" pitchFamily="49" charset="0"/>
                <a:ea typeface="+mn-ea"/>
                <a:cs typeface="+mn-cs"/>
              </a:defRPr>
            </a:lvl6pPr>
            <a:lvl7pPr marL="2743200" algn="l" defTabSz="914400" rtl="0" eaLnBrk="1" latinLnBrk="0" hangingPunct="1">
              <a:defRPr sz="1600" kern="1200">
                <a:solidFill>
                  <a:schemeClr val="tx1"/>
                </a:solidFill>
                <a:latin typeface="Lucida Console" panose="020B0609040504020204" pitchFamily="49" charset="0"/>
                <a:ea typeface="+mn-ea"/>
                <a:cs typeface="+mn-cs"/>
              </a:defRPr>
            </a:lvl7pPr>
            <a:lvl8pPr marL="3200400" algn="l" defTabSz="914400" rtl="0" eaLnBrk="1" latinLnBrk="0" hangingPunct="1">
              <a:defRPr sz="1600" kern="1200">
                <a:solidFill>
                  <a:schemeClr val="tx1"/>
                </a:solidFill>
                <a:latin typeface="Lucida Console" panose="020B0609040504020204" pitchFamily="49" charset="0"/>
                <a:ea typeface="+mn-ea"/>
                <a:cs typeface="+mn-cs"/>
              </a:defRPr>
            </a:lvl8pPr>
            <a:lvl9pPr marL="3657600" algn="l" defTabSz="914400" rtl="0" eaLnBrk="1" latinLnBrk="0" hangingPunct="1">
              <a:defRPr sz="1600" kern="1200">
                <a:solidFill>
                  <a:schemeClr val="tx1"/>
                </a:solidFill>
                <a:latin typeface="Lucida Console" panose="020B0609040504020204" pitchFamily="49" charset="0"/>
                <a:ea typeface="+mn-ea"/>
                <a:cs typeface="+mn-cs"/>
              </a:defRPr>
            </a:lvl9pPr>
          </a:lstStyle>
          <a:p>
            <a:r>
              <a:rPr lang="en-US" smtClean="0"/>
              <a:t>Jim Graham, Humboldt State University</a:t>
            </a:r>
            <a:endParaRPr lang="en-US" dirty="0"/>
          </a:p>
        </p:txBody>
      </p:sp>
    </p:spTree>
  </p:cSld>
  <p:clrMap bg1="lt1" tx1="dk1" bg2="lt2" tx2="dk2" accent1="accent1" accent2="accent2" accent3="accent3" accent4="accent4" accent5="accent5" accent6="accent6" hlink="hlink" folHlink="folHlink"/>
  <p:sldLayoutIdLst>
    <p:sldLayoutId id="2147484067"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xStyles>
    <p:titleStyle>
      <a:lvl1pPr algn="l" defTabSz="1014413" rtl="0" eaLnBrk="0" fontAlgn="base" hangingPunct="0">
        <a:spcBef>
          <a:spcPct val="0"/>
        </a:spcBef>
        <a:spcAft>
          <a:spcPct val="0"/>
        </a:spcAft>
        <a:defRPr sz="4000" b="1">
          <a:solidFill>
            <a:schemeClr val="tx2"/>
          </a:solidFill>
          <a:latin typeface="+mj-lt"/>
          <a:ea typeface="+mj-ea"/>
          <a:cs typeface="+mj-cs"/>
        </a:defRPr>
      </a:lvl1pPr>
      <a:lvl2pPr algn="l" defTabSz="1014413" rtl="0" eaLnBrk="0" fontAlgn="base" hangingPunct="0">
        <a:spcBef>
          <a:spcPct val="0"/>
        </a:spcBef>
        <a:spcAft>
          <a:spcPct val="0"/>
        </a:spcAft>
        <a:defRPr sz="4000" b="1">
          <a:solidFill>
            <a:schemeClr val="tx2"/>
          </a:solidFill>
          <a:latin typeface="Georgia" pitchFamily="18" charset="0"/>
        </a:defRPr>
      </a:lvl2pPr>
      <a:lvl3pPr algn="l" defTabSz="1014413" rtl="0" eaLnBrk="0" fontAlgn="base" hangingPunct="0">
        <a:spcBef>
          <a:spcPct val="0"/>
        </a:spcBef>
        <a:spcAft>
          <a:spcPct val="0"/>
        </a:spcAft>
        <a:defRPr sz="4000" b="1">
          <a:solidFill>
            <a:schemeClr val="tx2"/>
          </a:solidFill>
          <a:latin typeface="Georgia" pitchFamily="18" charset="0"/>
        </a:defRPr>
      </a:lvl3pPr>
      <a:lvl4pPr algn="l" defTabSz="1014413" rtl="0" eaLnBrk="0" fontAlgn="base" hangingPunct="0">
        <a:spcBef>
          <a:spcPct val="0"/>
        </a:spcBef>
        <a:spcAft>
          <a:spcPct val="0"/>
        </a:spcAft>
        <a:defRPr sz="4000" b="1">
          <a:solidFill>
            <a:schemeClr val="tx2"/>
          </a:solidFill>
          <a:latin typeface="Georgia" pitchFamily="18" charset="0"/>
        </a:defRPr>
      </a:lvl4pPr>
      <a:lvl5pPr algn="l" defTabSz="1014413" rtl="0" eaLnBrk="0" fontAlgn="base" hangingPunct="0">
        <a:spcBef>
          <a:spcPct val="0"/>
        </a:spcBef>
        <a:spcAft>
          <a:spcPct val="0"/>
        </a:spcAft>
        <a:defRPr sz="4000" b="1">
          <a:solidFill>
            <a:schemeClr val="tx2"/>
          </a:solidFill>
          <a:latin typeface="Georgia" pitchFamily="18" charset="0"/>
        </a:defRPr>
      </a:lvl5pPr>
      <a:lvl6pPr marL="457200" algn="l" defTabSz="1014413" rtl="0" eaLnBrk="0" fontAlgn="base" hangingPunct="0">
        <a:spcBef>
          <a:spcPct val="0"/>
        </a:spcBef>
        <a:spcAft>
          <a:spcPct val="0"/>
        </a:spcAft>
        <a:defRPr sz="4000" b="1">
          <a:solidFill>
            <a:schemeClr val="tx2"/>
          </a:solidFill>
          <a:latin typeface="Georgia" pitchFamily="18" charset="0"/>
        </a:defRPr>
      </a:lvl6pPr>
      <a:lvl7pPr marL="914400" algn="l" defTabSz="1014413" rtl="0" eaLnBrk="0" fontAlgn="base" hangingPunct="0">
        <a:spcBef>
          <a:spcPct val="0"/>
        </a:spcBef>
        <a:spcAft>
          <a:spcPct val="0"/>
        </a:spcAft>
        <a:defRPr sz="4000" b="1">
          <a:solidFill>
            <a:schemeClr val="tx2"/>
          </a:solidFill>
          <a:latin typeface="Georgia" pitchFamily="18" charset="0"/>
        </a:defRPr>
      </a:lvl7pPr>
      <a:lvl8pPr marL="1371600" algn="l" defTabSz="1014413" rtl="0" eaLnBrk="0" fontAlgn="base" hangingPunct="0">
        <a:spcBef>
          <a:spcPct val="0"/>
        </a:spcBef>
        <a:spcAft>
          <a:spcPct val="0"/>
        </a:spcAft>
        <a:defRPr sz="4000" b="1">
          <a:solidFill>
            <a:schemeClr val="tx2"/>
          </a:solidFill>
          <a:latin typeface="Georgia" pitchFamily="18" charset="0"/>
        </a:defRPr>
      </a:lvl8pPr>
      <a:lvl9pPr marL="1828800" algn="l" defTabSz="1014413" rtl="0" eaLnBrk="0" fontAlgn="base" hangingPunct="0">
        <a:spcBef>
          <a:spcPct val="0"/>
        </a:spcBef>
        <a:spcAft>
          <a:spcPct val="0"/>
        </a:spcAft>
        <a:defRPr sz="4000" b="1">
          <a:solidFill>
            <a:schemeClr val="tx2"/>
          </a:solidFill>
          <a:latin typeface="Georgia" pitchFamily="18" charset="0"/>
        </a:defRPr>
      </a:lvl9pPr>
    </p:titleStyle>
    <p:bodyStyle>
      <a:lvl1pPr marL="379413" indent="-379413" algn="l" defTabSz="1014413" rtl="0" eaLnBrk="0" fontAlgn="base" hangingPunct="0">
        <a:spcBef>
          <a:spcPct val="20000"/>
        </a:spcBef>
        <a:spcAft>
          <a:spcPct val="0"/>
        </a:spcAft>
        <a:buChar char="•"/>
        <a:defRPr sz="3200">
          <a:solidFill>
            <a:schemeClr val="tx1"/>
          </a:solidFill>
          <a:latin typeface="+mn-lt"/>
          <a:ea typeface="+mn-ea"/>
          <a:cs typeface="+mn-cs"/>
        </a:defRPr>
      </a:lvl1pPr>
      <a:lvl2pPr marL="823913" indent="-317500" algn="l" defTabSz="1014413" rtl="0" eaLnBrk="0" fontAlgn="base" hangingPunct="0">
        <a:spcBef>
          <a:spcPct val="20000"/>
        </a:spcBef>
        <a:spcAft>
          <a:spcPct val="0"/>
        </a:spcAft>
        <a:buChar char="–"/>
        <a:defRPr sz="2800">
          <a:solidFill>
            <a:schemeClr val="tx1"/>
          </a:solidFill>
          <a:latin typeface="+mn-lt"/>
        </a:defRPr>
      </a:lvl2pPr>
      <a:lvl3pPr marL="1266825" indent="-252413" algn="l" defTabSz="1014413" rtl="0" eaLnBrk="0" fontAlgn="base" hangingPunct="0">
        <a:spcBef>
          <a:spcPct val="20000"/>
        </a:spcBef>
        <a:spcAft>
          <a:spcPct val="0"/>
        </a:spcAft>
        <a:buChar char="•"/>
        <a:defRPr sz="2400">
          <a:solidFill>
            <a:schemeClr val="tx1"/>
          </a:solidFill>
          <a:latin typeface="+mn-lt"/>
        </a:defRPr>
      </a:lvl3pPr>
      <a:lvl4pPr marL="1773238" indent="-252413" algn="l" defTabSz="1014413" rtl="0" eaLnBrk="0" fontAlgn="base" hangingPunct="0">
        <a:spcBef>
          <a:spcPct val="20000"/>
        </a:spcBef>
        <a:spcAft>
          <a:spcPct val="0"/>
        </a:spcAft>
        <a:buChar char="–"/>
        <a:defRPr sz="2000">
          <a:solidFill>
            <a:schemeClr val="tx1"/>
          </a:solidFill>
          <a:latin typeface="+mn-lt"/>
        </a:defRPr>
      </a:lvl4pPr>
      <a:lvl5pPr marL="2281238" indent="-254000" algn="l" defTabSz="1014413" rtl="0" eaLnBrk="0" fontAlgn="base" hangingPunct="0">
        <a:spcBef>
          <a:spcPct val="20000"/>
        </a:spcBef>
        <a:spcAft>
          <a:spcPct val="0"/>
        </a:spcAft>
        <a:buChar char="»"/>
        <a:defRPr sz="2000">
          <a:solidFill>
            <a:schemeClr val="tx1"/>
          </a:solidFill>
          <a:latin typeface="+mn-lt"/>
        </a:defRPr>
      </a:lvl5pPr>
      <a:lvl6pPr marL="2738438" indent="-254000" algn="l" defTabSz="1014413" rtl="0" eaLnBrk="0" fontAlgn="base" hangingPunct="0">
        <a:spcBef>
          <a:spcPct val="20000"/>
        </a:spcBef>
        <a:spcAft>
          <a:spcPct val="0"/>
        </a:spcAft>
        <a:buChar char="»"/>
        <a:defRPr sz="2000">
          <a:solidFill>
            <a:schemeClr val="tx1"/>
          </a:solidFill>
          <a:latin typeface="+mn-lt"/>
        </a:defRPr>
      </a:lvl6pPr>
      <a:lvl7pPr marL="3195638" indent="-254000" algn="l" defTabSz="1014413" rtl="0" eaLnBrk="0" fontAlgn="base" hangingPunct="0">
        <a:spcBef>
          <a:spcPct val="20000"/>
        </a:spcBef>
        <a:spcAft>
          <a:spcPct val="0"/>
        </a:spcAft>
        <a:buChar char="»"/>
        <a:defRPr sz="2000">
          <a:solidFill>
            <a:schemeClr val="tx1"/>
          </a:solidFill>
          <a:latin typeface="+mn-lt"/>
        </a:defRPr>
      </a:lvl7pPr>
      <a:lvl8pPr marL="3652838" indent="-254000" algn="l" defTabSz="1014413" rtl="0" eaLnBrk="0" fontAlgn="base" hangingPunct="0">
        <a:spcBef>
          <a:spcPct val="20000"/>
        </a:spcBef>
        <a:spcAft>
          <a:spcPct val="0"/>
        </a:spcAft>
        <a:buChar char="»"/>
        <a:defRPr sz="2000">
          <a:solidFill>
            <a:schemeClr val="tx1"/>
          </a:solidFill>
          <a:latin typeface="+mn-lt"/>
        </a:defRPr>
      </a:lvl8pPr>
      <a:lvl9pPr marL="4110038" indent="-254000" algn="l" defTabSz="1014413"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upload.wikimedia.org/wikipedia/commons/7/7c/160658main2_OZONE_large_350.p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7037" y="2194719"/>
            <a:ext cx="5791200" cy="1828006"/>
          </a:xfrm>
        </p:spPr>
        <p:txBody>
          <a:bodyPr/>
          <a:lstStyle/>
          <a:p>
            <a:r>
              <a:rPr lang="en-US" b="0" dirty="0" smtClean="0"/>
              <a:t>Geospatial Research Methods </a:t>
            </a:r>
          </a:p>
        </p:txBody>
      </p:sp>
      <p:sp>
        <p:nvSpPr>
          <p:cNvPr id="3075" name="Rectangle 3"/>
          <p:cNvSpPr>
            <a:spLocks noGrp="1" noChangeArrowheads="1"/>
          </p:cNvSpPr>
          <p:nvPr>
            <p:ph type="subTitle" idx="1"/>
          </p:nvPr>
        </p:nvSpPr>
        <p:spPr>
          <a:xfrm>
            <a:off x="274638" y="6675438"/>
            <a:ext cx="5227637" cy="914400"/>
          </a:xfrm>
        </p:spPr>
        <p:txBody>
          <a:bodyPr/>
          <a:lstStyle/>
          <a:p>
            <a:pPr>
              <a:lnSpc>
                <a:spcPct val="90000"/>
              </a:lnSpc>
            </a:pPr>
            <a:r>
              <a:rPr lang="en-US" sz="1800" dirty="0" smtClean="0">
                <a:latin typeface="Arial" panose="020B0604020202020204" pitchFamily="34" charset="0"/>
                <a:cs typeface="Arial" panose="020B0604020202020204" pitchFamily="34" charset="0"/>
              </a:rPr>
              <a:t>Instructor: Jim Graham</a:t>
            </a:r>
          </a:p>
          <a:p>
            <a:pPr>
              <a:lnSpc>
                <a:spcPct val="90000"/>
              </a:lnSpc>
            </a:pPr>
            <a:r>
              <a:rPr lang="en-US" sz="1800" dirty="0" smtClean="0">
                <a:latin typeface="Arial" panose="020B0604020202020204" pitchFamily="34" charset="0"/>
                <a:cs typeface="Arial" panose="020B0604020202020204" pitchFamily="34" charset="0"/>
              </a:rPr>
              <a:t>E-mail: James.Graham@Humboldt.edu</a:t>
            </a:r>
          </a:p>
          <a:p>
            <a:pPr>
              <a:lnSpc>
                <a:spcPct val="90000"/>
              </a:lnSpc>
            </a:pPr>
            <a:endParaRPr lang="en-US" sz="1800" dirty="0" smtClean="0"/>
          </a:p>
        </p:txBody>
      </p:sp>
      <p:pic>
        <p:nvPicPr>
          <p:cNvPr id="3076" name="Picture 7" descr="gis_lay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366713"/>
            <a:ext cx="15303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14"/>
          <p:cNvSpPr>
            <a:spLocks noChangeArrowheads="1" noChangeShapeType="1" noTextEdit="1"/>
          </p:cNvSpPr>
          <p:nvPr/>
        </p:nvSpPr>
        <p:spPr bwMode="auto">
          <a:xfrm>
            <a:off x="2179638" y="366713"/>
            <a:ext cx="7467600" cy="1376362"/>
          </a:xfrm>
          <a:prstGeom prst="rect">
            <a:avLst/>
          </a:prstGeom>
        </p:spPr>
        <p:txBody>
          <a:bodyPr wrap="none" fromWordArt="1">
            <a:prstTxWarp prst="textPlain">
              <a:avLst>
                <a:gd name="adj" fmla="val 50000"/>
              </a:avLst>
            </a:prstTxWarp>
          </a:bodyPr>
          <a:lstStyle/>
          <a:p>
            <a:pPr algn="ctr"/>
            <a:r>
              <a:rPr lang="en-US" sz="4000" b="1" kern="10" dirty="0" smtClean="0">
                <a:ln w="9525">
                  <a:solidFill>
                    <a:srgbClr val="000000"/>
                  </a:solidFill>
                  <a:round/>
                  <a:headEnd/>
                  <a:tailEnd/>
                </a:ln>
                <a:gradFill rotWithShape="1">
                  <a:gsLst>
                    <a:gs pos="0">
                      <a:srgbClr val="248FA4"/>
                    </a:gs>
                    <a:gs pos="100000">
                      <a:srgbClr val="B9C4C7"/>
                    </a:gs>
                  </a:gsLst>
                  <a:lin ang="5400000" scaled="1"/>
                </a:gradFill>
                <a:effectLst>
                  <a:outerShdw dist="38100" dir="2700000" algn="tl" rotWithShape="0">
                    <a:srgbClr val="000000">
                      <a:alpha val="43137"/>
                    </a:srgbClr>
                  </a:outerShdw>
                </a:effectLst>
                <a:latin typeface="Arial" panose="020B0604020202020204" pitchFamily="34" charset="0"/>
                <a:cs typeface="Arial" panose="020B0604020202020204" pitchFamily="34" charset="0"/>
              </a:rPr>
              <a:t>GSP 510</a:t>
            </a:r>
            <a:endParaRPr lang="en-US" sz="4000" b="1" kern="10" dirty="0">
              <a:ln w="9525">
                <a:solidFill>
                  <a:srgbClr val="000000"/>
                </a:solidFill>
                <a:round/>
                <a:headEnd/>
                <a:tailEnd/>
              </a:ln>
              <a:gradFill rotWithShape="1">
                <a:gsLst>
                  <a:gs pos="0">
                    <a:srgbClr val="248FA4"/>
                  </a:gs>
                  <a:gs pos="100000">
                    <a:srgbClr val="B9C4C7"/>
                  </a:gs>
                </a:gsLst>
                <a:lin ang="5400000" scaled="1"/>
              </a:gradFill>
              <a:effectLst>
                <a:outerShdw dist="38100" dir="2700000" algn="tl" rotWithShape="0">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here?</a:t>
            </a:r>
            <a:endParaRPr lang="en-US" dirty="0"/>
          </a:p>
        </p:txBody>
      </p:sp>
      <p:sp>
        <p:nvSpPr>
          <p:cNvPr id="3" name="Content Placeholder 2"/>
          <p:cNvSpPr>
            <a:spLocks noGrp="1"/>
          </p:cNvSpPr>
          <p:nvPr>
            <p:ph idx="1"/>
          </p:nvPr>
        </p:nvSpPr>
        <p:spPr/>
        <p:txBody>
          <a:bodyPr/>
          <a:lstStyle/>
          <a:p>
            <a:r>
              <a:rPr lang="en-US" dirty="0" smtClean="0"/>
              <a:t>Help get better careers</a:t>
            </a:r>
          </a:p>
          <a:p>
            <a:r>
              <a:rPr lang="en-US" dirty="0" smtClean="0"/>
              <a:t>Improve the world for all living things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50" y="4833084"/>
            <a:ext cx="2516187" cy="2612291"/>
          </a:xfrm>
          <a:prstGeom prst="rect">
            <a:avLst/>
          </a:prstGeom>
        </p:spPr>
      </p:pic>
    </p:spTree>
    <p:extLst>
      <p:ext uri="{BB962C8B-B14F-4D97-AF65-F5344CB8AC3E}">
        <p14:creationId xmlns:p14="http://schemas.microsoft.com/office/powerpoint/2010/main" val="293717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t>
            </a:r>
            <a:r>
              <a:rPr lang="en-US" dirty="0" smtClean="0"/>
              <a:t>Success (2017)</a:t>
            </a:r>
            <a:endParaRPr lang="en-US" dirty="0"/>
          </a:p>
        </p:txBody>
      </p:sp>
      <p:sp>
        <p:nvSpPr>
          <p:cNvPr id="3" name="Content Placeholder 2"/>
          <p:cNvSpPr>
            <a:spLocks noGrp="1"/>
          </p:cNvSpPr>
          <p:nvPr>
            <p:ph idx="1"/>
          </p:nvPr>
        </p:nvSpPr>
        <p:spPr/>
        <p:txBody>
          <a:bodyPr/>
          <a:lstStyle/>
          <a:p>
            <a:r>
              <a:rPr lang="en-US" dirty="0" smtClean="0"/>
              <a:t>Learning</a:t>
            </a:r>
            <a:r>
              <a:rPr lang="en-US" dirty="0"/>
              <a:t>: 10 (knowledge, skills, accomplish tasks, projects, teamwork, communication, networking, perspectives, time management, getting help, tools)</a:t>
            </a:r>
          </a:p>
          <a:p>
            <a:r>
              <a:rPr lang="en-US" dirty="0" smtClean="0"/>
              <a:t>Career </a:t>
            </a:r>
            <a:r>
              <a:rPr lang="en-US" dirty="0"/>
              <a:t>prep: 9</a:t>
            </a:r>
          </a:p>
          <a:p>
            <a:r>
              <a:rPr lang="en-US" dirty="0" smtClean="0"/>
              <a:t>Healthy</a:t>
            </a:r>
            <a:r>
              <a:rPr lang="en-US" dirty="0"/>
              <a:t>: 3</a:t>
            </a:r>
          </a:p>
          <a:p>
            <a:r>
              <a:rPr lang="en-US" dirty="0" smtClean="0"/>
              <a:t>Monies </a:t>
            </a:r>
            <a:r>
              <a:rPr lang="en-US" dirty="0"/>
              <a:t>worth: 2</a:t>
            </a:r>
          </a:p>
          <a:p>
            <a:r>
              <a:rPr lang="en-US" dirty="0" smtClean="0"/>
              <a:t>Graduating</a:t>
            </a:r>
            <a:r>
              <a:rPr lang="en-US" dirty="0"/>
              <a:t>: 1</a:t>
            </a:r>
          </a:p>
          <a:p>
            <a:r>
              <a:rPr lang="en-US" dirty="0" smtClean="0"/>
              <a:t>Grades</a:t>
            </a:r>
            <a:r>
              <a:rPr lang="en-US" dirty="0"/>
              <a:t>: 1</a:t>
            </a:r>
          </a:p>
          <a:p>
            <a:endParaRPr lang="en-US" dirty="0"/>
          </a:p>
        </p:txBody>
      </p:sp>
    </p:spTree>
    <p:extLst>
      <p:ext uri="{BB962C8B-B14F-4D97-AF65-F5344CB8AC3E}">
        <p14:creationId xmlns:p14="http://schemas.microsoft.com/office/powerpoint/2010/main" val="1123772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Success</a:t>
            </a:r>
            <a:endParaRPr lang="en-US" dirty="0"/>
          </a:p>
        </p:txBody>
      </p:sp>
      <p:sp>
        <p:nvSpPr>
          <p:cNvPr id="3" name="Content Placeholder 2"/>
          <p:cNvSpPr>
            <a:spLocks noGrp="1"/>
          </p:cNvSpPr>
          <p:nvPr>
            <p:ph idx="1"/>
          </p:nvPr>
        </p:nvSpPr>
        <p:spPr/>
        <p:txBody>
          <a:bodyPr/>
          <a:lstStyle/>
          <a:p>
            <a:r>
              <a:rPr lang="en-US" dirty="0"/>
              <a:t>“Acquiring the skills, academic, professional, and interpersonal, that, when coupled with exposure to diverse perspectives and viewpoints encountered here, embolden students with agency and integrity to live in the world and make it a better place”</a:t>
            </a:r>
          </a:p>
          <a:p>
            <a:pPr lvl="1"/>
            <a:r>
              <a:rPr lang="en-US" dirty="0"/>
              <a:t>Robert </a:t>
            </a:r>
            <a:r>
              <a:rPr lang="en-US" dirty="0" err="1"/>
              <a:t>Cowdrey</a:t>
            </a:r>
            <a:endParaRPr lang="en-US" dirty="0"/>
          </a:p>
          <a:p>
            <a:r>
              <a:rPr lang="en-US" dirty="0" smtClean="0"/>
              <a:t>What </a:t>
            </a:r>
            <a:r>
              <a:rPr lang="en-US" dirty="0"/>
              <a:t>helps:</a:t>
            </a:r>
          </a:p>
          <a:p>
            <a:pPr lvl="1"/>
            <a:r>
              <a:rPr lang="en-US" dirty="0" smtClean="0"/>
              <a:t>Study </a:t>
            </a:r>
            <a:r>
              <a:rPr lang="en-US" dirty="0"/>
              <a:t>habits, internships, research experience</a:t>
            </a:r>
          </a:p>
          <a:p>
            <a:pPr lvl="1"/>
            <a:r>
              <a:rPr lang="en-US" dirty="0" smtClean="0"/>
              <a:t>Faculty </a:t>
            </a:r>
            <a:r>
              <a:rPr lang="en-US" dirty="0"/>
              <a:t>engagement: help seek help, understanding, </a:t>
            </a:r>
            <a:r>
              <a:rPr lang="en-US" dirty="0" smtClean="0"/>
              <a:t>respect</a:t>
            </a:r>
            <a:endParaRPr lang="en-US" dirty="0"/>
          </a:p>
        </p:txBody>
      </p:sp>
    </p:spTree>
    <p:extLst>
      <p:ext uri="{BB962C8B-B14F-4D97-AF65-F5344CB8AC3E}">
        <p14:creationId xmlns:p14="http://schemas.microsoft.com/office/powerpoint/2010/main" val="4087575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ea typeface="ＭＳ Ｐゴシック" panose="020B0600070205080204" pitchFamily="34" charset="-128"/>
              </a:rPr>
              <a:t>To Help Make Better Decisions</a:t>
            </a:r>
          </a:p>
        </p:txBody>
      </p:sp>
      <p:sp>
        <p:nvSpPr>
          <p:cNvPr id="8195" name="Content Placeholder 2"/>
          <p:cNvSpPr>
            <a:spLocks noGrp="1"/>
          </p:cNvSpPr>
          <p:nvPr>
            <p:ph idx="1"/>
          </p:nvPr>
        </p:nvSpPr>
        <p:spPr>
          <a:xfrm>
            <a:off x="15345" y="2377095"/>
            <a:ext cx="4891229" cy="4553903"/>
          </a:xfrm>
        </p:spPr>
        <p:txBody>
          <a:bodyPr/>
          <a:lstStyle/>
          <a:p>
            <a:r>
              <a:rPr lang="en-US" smtClean="0">
                <a:ea typeface="ＭＳ Ｐゴシック" panose="020B0600070205080204" pitchFamily="34" charset="-128"/>
              </a:rPr>
              <a:t>Sept. 24, 2012</a:t>
            </a:r>
          </a:p>
        </p:txBody>
      </p:sp>
      <p:pic>
        <p:nvPicPr>
          <p:cNvPr id="81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784" y="2108289"/>
            <a:ext cx="5903207" cy="503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0011B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Box 3"/>
          <p:cNvSpPr txBox="1">
            <a:spLocks noChangeArrowheads="1"/>
          </p:cNvSpPr>
          <p:nvPr/>
        </p:nvSpPr>
        <p:spPr bwMode="auto">
          <a:xfrm>
            <a:off x="3047" y="7180479"/>
            <a:ext cx="5094985" cy="39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0011B0"/>
                </a:solidFill>
                <a:latin typeface="Arial" panose="020B0604020202020204" pitchFamily="34" charset="0"/>
                <a:ea typeface="ＭＳ Ｐゴシック" panose="020B0600070205080204" pitchFamily="34" charset="-128"/>
              </a:defRPr>
            </a:lvl1pPr>
            <a:lvl2pPr marL="742950" indent="-285750" eaLnBrk="0" hangingPunct="0">
              <a:defRPr sz="2400" b="1">
                <a:solidFill>
                  <a:srgbClr val="0011B0"/>
                </a:solidFill>
                <a:latin typeface="Arial" panose="020B0604020202020204" pitchFamily="34" charset="0"/>
                <a:ea typeface="ＭＳ Ｐゴシック" panose="020B0600070205080204" pitchFamily="34" charset="-128"/>
              </a:defRPr>
            </a:lvl2pPr>
            <a:lvl3pPr marL="1143000" indent="-228600" eaLnBrk="0" hangingPunct="0">
              <a:defRPr sz="2400" b="1">
                <a:solidFill>
                  <a:srgbClr val="0011B0"/>
                </a:solidFill>
                <a:latin typeface="Arial" panose="020B0604020202020204" pitchFamily="34" charset="0"/>
                <a:ea typeface="ＭＳ Ｐゴシック" panose="020B0600070205080204" pitchFamily="34" charset="-128"/>
              </a:defRPr>
            </a:lvl3pPr>
            <a:lvl4pPr marL="1600200" indent="-228600" eaLnBrk="0" hangingPunct="0">
              <a:defRPr sz="2400" b="1">
                <a:solidFill>
                  <a:srgbClr val="0011B0"/>
                </a:solidFill>
                <a:latin typeface="Arial" panose="020B0604020202020204" pitchFamily="34" charset="0"/>
                <a:ea typeface="ＭＳ Ｐゴシック" panose="020B0600070205080204" pitchFamily="34" charset="-128"/>
              </a:defRPr>
            </a:lvl4pPr>
            <a:lvl5pPr marL="2057400" indent="-228600" eaLnBrk="0" hangingPunct="0">
              <a:defRPr sz="2400" b="1">
                <a:solidFill>
                  <a:srgbClr val="0011B0"/>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rgbClr val="0011B0"/>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rgbClr val="0011B0"/>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rgbClr val="0011B0"/>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rgbClr val="0011B0"/>
                </a:solidFill>
                <a:latin typeface="Arial" panose="020B0604020202020204" pitchFamily="34" charset="0"/>
                <a:ea typeface="ＭＳ Ｐゴシック" panose="020B0600070205080204" pitchFamily="34" charset="-128"/>
              </a:defRPr>
            </a:lvl9pPr>
          </a:lstStyle>
          <a:p>
            <a:pPr eaLnBrk="1" hangingPunct="1"/>
            <a:r>
              <a:rPr lang="en-US" sz="1992" dirty="0"/>
              <a:t>National Snow and Ice Data Center, 2012</a:t>
            </a:r>
          </a:p>
        </p:txBody>
      </p:sp>
    </p:spTree>
    <p:extLst>
      <p:ext uri="{BB962C8B-B14F-4D97-AF65-F5344CB8AC3E}">
        <p14:creationId xmlns:p14="http://schemas.microsoft.com/office/powerpoint/2010/main" val="72764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ea typeface="ＭＳ Ｐゴシック" panose="020B0600070205080204" pitchFamily="34" charset="-128"/>
              </a:rPr>
              <a:t>Antarctic Ozone Hole</a:t>
            </a:r>
          </a:p>
        </p:txBody>
      </p:sp>
      <p:sp>
        <p:nvSpPr>
          <p:cNvPr id="9219" name="Content Placeholder 2"/>
          <p:cNvSpPr>
            <a:spLocks noGrp="1"/>
          </p:cNvSpPr>
          <p:nvPr>
            <p:ph idx="1"/>
          </p:nvPr>
        </p:nvSpPr>
        <p:spPr>
          <a:xfrm>
            <a:off x="15345" y="2377095"/>
            <a:ext cx="3879250" cy="4553903"/>
          </a:xfrm>
        </p:spPr>
        <p:txBody>
          <a:bodyPr/>
          <a:lstStyle/>
          <a:p>
            <a:r>
              <a:rPr lang="en-US" smtClean="0">
                <a:ea typeface="ＭＳ Ｐゴシック" panose="020B0600070205080204" pitchFamily="34" charset="-128"/>
              </a:rPr>
              <a:t>Largest Antarctic Ozone Hole </a:t>
            </a:r>
          </a:p>
          <a:p>
            <a:r>
              <a:rPr lang="en-US" smtClean="0">
                <a:ea typeface="ＭＳ Ｐゴシック" panose="020B0600070205080204" pitchFamily="34" charset="-128"/>
              </a:rPr>
              <a:t>September 2006</a:t>
            </a:r>
          </a:p>
          <a:p>
            <a:endParaRPr lang="en-US" smtClean="0">
              <a:ea typeface="ＭＳ Ｐゴシック" panose="020B0600070205080204" pitchFamily="34" charset="-128"/>
            </a:endParaRPr>
          </a:p>
        </p:txBody>
      </p:sp>
      <p:pic>
        <p:nvPicPr>
          <p:cNvPr id="9220" name="Picture 2" descr="File:160658main2 OZONE large 35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837" y="1585119"/>
            <a:ext cx="5481549" cy="548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010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9"/>
          <p:cNvSpPr>
            <a:spLocks noChangeArrowheads="1"/>
          </p:cNvSpPr>
          <p:nvPr/>
        </p:nvSpPr>
        <p:spPr bwMode="auto">
          <a:xfrm>
            <a:off x="0" y="0"/>
            <a:ext cx="10150475" cy="7589838"/>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sz="1771"/>
          </a:p>
        </p:txBody>
      </p:sp>
      <p:pic>
        <p:nvPicPr>
          <p:cNvPr id="1638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009" y="1264973"/>
            <a:ext cx="9708667" cy="632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WordArt 272"/>
          <p:cNvSpPr>
            <a:spLocks noChangeArrowheads="1" noChangeShapeType="1" noTextEdit="1"/>
          </p:cNvSpPr>
          <p:nvPr/>
        </p:nvSpPr>
        <p:spPr bwMode="auto">
          <a:xfrm>
            <a:off x="1638727" y="189746"/>
            <a:ext cx="6725439" cy="737901"/>
          </a:xfrm>
          <a:prstGeom prst="rect">
            <a:avLst/>
          </a:prstGeom>
        </p:spPr>
        <p:txBody>
          <a:bodyPr wrap="none" fromWordArt="1">
            <a:prstTxWarp prst="textPlain">
              <a:avLst>
                <a:gd name="adj" fmla="val 50000"/>
              </a:avLst>
            </a:prstTxWarp>
          </a:bodyPr>
          <a:lstStyle/>
          <a:p>
            <a:pPr algn="ctr"/>
            <a:r>
              <a:rPr lang="en-US" sz="3099" b="1" kern="10" dirty="0">
                <a:ln w="9525">
                  <a:solidFill>
                    <a:srgbClr val="000000"/>
                  </a:solidFill>
                  <a:round/>
                  <a:headEnd/>
                  <a:tailEnd/>
                </a:ln>
                <a:gradFill rotWithShape="1">
                  <a:gsLst>
                    <a:gs pos="0">
                      <a:srgbClr val="248FA4"/>
                    </a:gs>
                    <a:gs pos="100000">
                      <a:srgbClr val="B9C4C7"/>
                    </a:gs>
                  </a:gsLst>
                  <a:lin ang="5400000" scaled="1"/>
                </a:gradFill>
                <a:effectLst>
                  <a:outerShdw dist="38100" dir="2700000" algn="tl" rotWithShape="0">
                    <a:srgbClr val="000000">
                      <a:alpha val="43137"/>
                    </a:srgbClr>
                  </a:outerShdw>
                </a:effectLst>
                <a:latin typeface="+mn-lt"/>
                <a:ea typeface="+mn-lt"/>
                <a:cs typeface="+mn-lt"/>
              </a:rPr>
              <a:t>Who's using GIS?</a:t>
            </a:r>
          </a:p>
        </p:txBody>
      </p:sp>
      <p:sp>
        <p:nvSpPr>
          <p:cNvPr id="16389" name="Rectangle 268"/>
          <p:cNvSpPr>
            <a:spLocks noChangeArrowheads="1"/>
          </p:cNvSpPr>
          <p:nvPr/>
        </p:nvSpPr>
        <p:spPr bwMode="auto">
          <a:xfrm>
            <a:off x="2485557" y="855615"/>
            <a:ext cx="4485139" cy="36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1771" b="1"/>
              <a:t>“Bolstad: From Archeology to Zoology”</a:t>
            </a:r>
          </a:p>
        </p:txBody>
      </p:sp>
    </p:spTree>
    <p:extLst>
      <p:ext uri="{BB962C8B-B14F-4D97-AF65-F5344CB8AC3E}">
        <p14:creationId xmlns:p14="http://schemas.microsoft.com/office/powerpoint/2010/main" val="3776403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is about:</a:t>
            </a:r>
            <a:endParaRPr lang="en-US" dirty="0"/>
          </a:p>
        </p:txBody>
      </p:sp>
      <p:sp>
        <p:nvSpPr>
          <p:cNvPr id="3" name="Content Placeholder 2"/>
          <p:cNvSpPr>
            <a:spLocks noGrp="1"/>
          </p:cNvSpPr>
          <p:nvPr>
            <p:ph idx="1"/>
          </p:nvPr>
        </p:nvSpPr>
        <p:spPr/>
        <p:txBody>
          <a:bodyPr/>
          <a:lstStyle/>
          <a:p>
            <a:r>
              <a:rPr lang="en-US" dirty="0" smtClean="0"/>
              <a:t>Providing information</a:t>
            </a:r>
            <a:r>
              <a:rPr lang="en-US" dirty="0"/>
              <a:t> </a:t>
            </a:r>
            <a:r>
              <a:rPr lang="en-US" dirty="0" smtClean="0"/>
              <a:t>and answering questions</a:t>
            </a:r>
          </a:p>
          <a:p>
            <a:r>
              <a:rPr lang="en-US" dirty="0" smtClean="0"/>
              <a:t>With:</a:t>
            </a:r>
          </a:p>
          <a:p>
            <a:pPr lvl="1"/>
            <a:r>
              <a:rPr lang="en-US" dirty="0" smtClean="0"/>
              <a:t>Reports</a:t>
            </a:r>
          </a:p>
          <a:p>
            <a:pPr lvl="1"/>
            <a:r>
              <a:rPr lang="en-US" dirty="0" smtClean="0"/>
              <a:t>Maps</a:t>
            </a:r>
          </a:p>
          <a:p>
            <a:pPr lvl="1"/>
            <a:r>
              <a:rPr lang="en-US" dirty="0" smtClean="0"/>
              <a:t>Posters</a:t>
            </a:r>
          </a:p>
          <a:p>
            <a:pPr lvl="1"/>
            <a:r>
              <a:rPr lang="en-US" dirty="0" smtClean="0"/>
              <a:t>Web sites</a:t>
            </a:r>
          </a:p>
          <a:p>
            <a:r>
              <a:rPr lang="en-US" dirty="0" smtClean="0"/>
              <a:t>From:</a:t>
            </a:r>
          </a:p>
          <a:p>
            <a:pPr lvl="1"/>
            <a:r>
              <a:rPr lang="en-US" dirty="0" smtClean="0"/>
              <a:t>Spatial and a-spatial data</a:t>
            </a:r>
          </a:p>
        </p:txBody>
      </p:sp>
    </p:spTree>
    <p:extLst>
      <p:ext uri="{BB962C8B-B14F-4D97-AF65-F5344CB8AC3E}">
        <p14:creationId xmlns:p14="http://schemas.microsoft.com/office/powerpoint/2010/main" val="2986476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need from me?</a:t>
            </a:r>
            <a:endParaRPr lang="en-US" dirty="0"/>
          </a:p>
        </p:txBody>
      </p:sp>
      <p:sp>
        <p:nvSpPr>
          <p:cNvPr id="3" name="Content Placeholder 2"/>
          <p:cNvSpPr>
            <a:spLocks noGrp="1"/>
          </p:cNvSpPr>
          <p:nvPr>
            <p:ph idx="1"/>
          </p:nvPr>
        </p:nvSpPr>
        <p:spPr/>
        <p:txBody>
          <a:bodyPr/>
          <a:lstStyle/>
          <a:p>
            <a:r>
              <a:rPr lang="en-US" dirty="0"/>
              <a:t>In groups of </a:t>
            </a:r>
            <a:r>
              <a:rPr lang="en-US" dirty="0" smtClean="0"/>
              <a:t>two:</a:t>
            </a:r>
            <a:endParaRPr lang="en-US" dirty="0"/>
          </a:p>
          <a:p>
            <a:pPr lvl="1"/>
            <a:r>
              <a:rPr lang="en-US" dirty="0" smtClean="0"/>
              <a:t>What are the top three things that either help you to learn or prevent you from learning?</a:t>
            </a:r>
            <a:endParaRPr lang="en-US" dirty="0"/>
          </a:p>
          <a:p>
            <a:endParaRPr lang="en-US" dirty="0"/>
          </a:p>
        </p:txBody>
      </p:sp>
    </p:spTree>
    <p:extLst>
      <p:ext uri="{BB962C8B-B14F-4D97-AF65-F5344CB8AC3E}">
        <p14:creationId xmlns:p14="http://schemas.microsoft.com/office/powerpoint/2010/main" val="2011772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a:t>
            </a:r>
            <a:endParaRPr lang="en-US" dirty="0"/>
          </a:p>
        </p:txBody>
      </p:sp>
      <p:sp>
        <p:nvSpPr>
          <p:cNvPr id="3" name="Content Placeholder 2"/>
          <p:cNvSpPr>
            <a:spLocks noGrp="1"/>
          </p:cNvSpPr>
          <p:nvPr>
            <p:ph sz="half" idx="1"/>
          </p:nvPr>
        </p:nvSpPr>
        <p:spPr/>
        <p:txBody>
          <a:bodyPr/>
          <a:lstStyle/>
          <a:p>
            <a:r>
              <a:rPr lang="en-US" dirty="0" smtClean="0"/>
              <a:t>Visual resources</a:t>
            </a:r>
          </a:p>
          <a:p>
            <a:r>
              <a:rPr lang="en-US" dirty="0" smtClean="0"/>
              <a:t>In-class demos (no death by </a:t>
            </a:r>
            <a:r>
              <a:rPr lang="en-US" dirty="0" err="1" smtClean="0"/>
              <a:t>ppt</a:t>
            </a:r>
            <a:r>
              <a:rPr lang="en-US" dirty="0" smtClean="0"/>
              <a:t>)</a:t>
            </a:r>
          </a:p>
          <a:p>
            <a:r>
              <a:rPr lang="en-US" dirty="0" smtClean="0"/>
              <a:t>Non-critical learning environ.</a:t>
            </a:r>
          </a:p>
          <a:p>
            <a:r>
              <a:rPr lang="en-US" dirty="0" smtClean="0"/>
              <a:t>Hands on</a:t>
            </a:r>
          </a:p>
          <a:p>
            <a:r>
              <a:rPr lang="en-US" dirty="0" smtClean="0"/>
              <a:t>Clear expectations</a:t>
            </a:r>
          </a:p>
          <a:p>
            <a:r>
              <a:rPr lang="en-US" dirty="0" smtClean="0"/>
              <a:t>Research examples</a:t>
            </a:r>
          </a:p>
          <a:p>
            <a:r>
              <a:rPr lang="en-US" dirty="0" smtClean="0"/>
              <a:t>Repetition of key concepts</a:t>
            </a:r>
          </a:p>
          <a:p>
            <a:r>
              <a:rPr lang="en-US" dirty="0" smtClean="0"/>
              <a:t>Interpret data</a:t>
            </a:r>
          </a:p>
          <a:p>
            <a:r>
              <a:rPr lang="en-US" dirty="0" smtClean="0"/>
              <a:t>Feedback</a:t>
            </a:r>
            <a:endParaRPr lang="en-US" dirty="0"/>
          </a:p>
        </p:txBody>
      </p:sp>
      <p:sp>
        <p:nvSpPr>
          <p:cNvPr id="4" name="Content Placeholder 3"/>
          <p:cNvSpPr>
            <a:spLocks noGrp="1"/>
          </p:cNvSpPr>
          <p:nvPr>
            <p:ph sz="half" idx="2"/>
          </p:nvPr>
        </p:nvSpPr>
        <p:spPr/>
        <p:txBody>
          <a:bodyPr/>
          <a:lstStyle/>
          <a:p>
            <a:r>
              <a:rPr lang="en-US" dirty="0" smtClean="0"/>
              <a:t>Practical apps</a:t>
            </a:r>
          </a:p>
          <a:p>
            <a:r>
              <a:rPr lang="en-US" dirty="0" smtClean="0"/>
              <a:t>Personal experiences</a:t>
            </a:r>
          </a:p>
          <a:p>
            <a:r>
              <a:rPr lang="en-US" dirty="0" smtClean="0"/>
              <a:t>Organize data</a:t>
            </a:r>
          </a:p>
          <a:p>
            <a:r>
              <a:rPr lang="en-US" dirty="0" smtClean="0"/>
              <a:t>Map mobile sediments, social science</a:t>
            </a:r>
          </a:p>
          <a:p>
            <a:r>
              <a:rPr lang="en-US" dirty="0" smtClean="0"/>
              <a:t>GIS Software</a:t>
            </a:r>
          </a:p>
          <a:p>
            <a:r>
              <a:rPr lang="en-US" dirty="0" smtClean="0"/>
              <a:t>Make maps</a:t>
            </a:r>
          </a:p>
          <a:p>
            <a:r>
              <a:rPr lang="en-US" dirty="0" err="1" smtClean="0"/>
              <a:t>Assesible</a:t>
            </a:r>
            <a:endParaRPr lang="en-US" dirty="0" smtClean="0"/>
          </a:p>
          <a:p>
            <a:r>
              <a:rPr lang="en-US" dirty="0" smtClean="0"/>
              <a:t>Useful supplemental materials</a:t>
            </a:r>
          </a:p>
          <a:p>
            <a:r>
              <a:rPr lang="en-US" dirty="0" smtClean="0"/>
              <a:t>GIS resources</a:t>
            </a:r>
          </a:p>
          <a:p>
            <a:endParaRPr lang="en-US" dirty="0" smtClean="0"/>
          </a:p>
          <a:p>
            <a:endParaRPr lang="en-US" dirty="0"/>
          </a:p>
        </p:txBody>
      </p:sp>
    </p:spTree>
    <p:extLst>
      <p:ext uri="{BB962C8B-B14F-4D97-AF65-F5344CB8AC3E}">
        <p14:creationId xmlns:p14="http://schemas.microsoft.com/office/powerpoint/2010/main" val="3969154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Class Materials</a:t>
            </a:r>
            <a:endParaRPr lang="en-US" dirty="0"/>
          </a:p>
        </p:txBody>
      </p:sp>
      <p:sp>
        <p:nvSpPr>
          <p:cNvPr id="3" name="Content Placeholder 2"/>
          <p:cNvSpPr>
            <a:spLocks noGrp="1"/>
          </p:cNvSpPr>
          <p:nvPr>
            <p:ph idx="1"/>
          </p:nvPr>
        </p:nvSpPr>
        <p:spPr/>
        <p:txBody>
          <a:bodyPr/>
          <a:lstStyle/>
          <a:p>
            <a:r>
              <a:rPr lang="en-US" dirty="0" smtClean="0"/>
              <a:t>Class web site: All the content</a:t>
            </a:r>
          </a:p>
          <a:p>
            <a:pPr lvl="1"/>
            <a:r>
              <a:rPr lang="en-US" dirty="0" smtClean="0"/>
              <a:t>gsp.humboldt.edu -&gt; Online Learning -&gt; GSP 510</a:t>
            </a:r>
          </a:p>
          <a:p>
            <a:r>
              <a:rPr lang="en-US" dirty="0" smtClean="0"/>
              <a:t>Canvas:</a:t>
            </a:r>
          </a:p>
          <a:p>
            <a:pPr lvl="1"/>
            <a:r>
              <a:rPr lang="en-US" dirty="0" smtClean="0"/>
              <a:t>Assignments</a:t>
            </a:r>
          </a:p>
          <a:p>
            <a:pPr lvl="1"/>
            <a:r>
              <a:rPr lang="en-US" dirty="0" smtClean="0"/>
              <a:t>Grades</a:t>
            </a:r>
          </a:p>
          <a:p>
            <a:r>
              <a:rPr lang="en-US" dirty="0" smtClean="0"/>
              <a:t>Additional material will be presented in lab and lecture – attendance is critical!</a:t>
            </a:r>
          </a:p>
          <a:p>
            <a:r>
              <a:rPr lang="en-US" dirty="0" smtClean="0"/>
              <a:t>I cannot cover all the material in class.  You’ll need to read ahead, ask questions, and review </a:t>
            </a:r>
            <a:r>
              <a:rPr lang="en-US" smtClean="0"/>
              <a:t>the material again.</a:t>
            </a:r>
            <a:endParaRPr lang="en-US" dirty="0" smtClean="0"/>
          </a:p>
          <a:p>
            <a:endParaRPr lang="en-US" dirty="0" smtClean="0"/>
          </a:p>
          <a:p>
            <a:endParaRPr lang="en-US" dirty="0"/>
          </a:p>
        </p:txBody>
      </p:sp>
    </p:spTree>
    <p:extLst>
      <p:ext uri="{BB962C8B-B14F-4D97-AF65-F5344CB8AC3E}">
        <p14:creationId xmlns:p14="http://schemas.microsoft.com/office/powerpoint/2010/main" val="2575603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class</a:t>
            </a:r>
            <a:endParaRPr lang="en-US" dirty="0"/>
          </a:p>
        </p:txBody>
      </p:sp>
      <p:sp>
        <p:nvSpPr>
          <p:cNvPr id="3" name="Content Placeholder 2"/>
          <p:cNvSpPr>
            <a:spLocks noGrp="1"/>
          </p:cNvSpPr>
          <p:nvPr>
            <p:ph idx="1"/>
          </p:nvPr>
        </p:nvSpPr>
        <p:spPr/>
        <p:txBody>
          <a:bodyPr/>
          <a:lstStyle/>
          <a:p>
            <a:r>
              <a:rPr lang="en-US" dirty="0" smtClean="0"/>
              <a:t>This is an introduction to how to properly use geospatial data and methods in research</a:t>
            </a:r>
          </a:p>
          <a:p>
            <a:r>
              <a:rPr lang="en-US" dirty="0" smtClean="0"/>
              <a:t>The class substitutes for GSP 101 and GSP 270</a:t>
            </a:r>
          </a:p>
          <a:p>
            <a:r>
              <a:rPr lang="en-US" dirty="0" smtClean="0"/>
              <a:t>The class is for graduate students and thus the amount of work will be much higher than either of the other classes!</a:t>
            </a:r>
          </a:p>
          <a:p>
            <a:r>
              <a:rPr lang="en-US" dirty="0" smtClean="0"/>
              <a:t>This class will prepare you for GSP 216, GSP 316, GSP 370 and so on…</a:t>
            </a:r>
            <a:endParaRPr lang="en-US" dirty="0"/>
          </a:p>
        </p:txBody>
      </p:sp>
    </p:spTree>
    <p:extLst>
      <p:ext uri="{BB962C8B-B14F-4D97-AF65-F5344CB8AC3E}">
        <p14:creationId xmlns:p14="http://schemas.microsoft.com/office/powerpoint/2010/main" val="723811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Organization</a:t>
            </a:r>
            <a:endParaRPr lang="en-US" dirty="0"/>
          </a:p>
        </p:txBody>
      </p:sp>
      <p:sp>
        <p:nvSpPr>
          <p:cNvPr id="3" name="Content Placeholder 2"/>
          <p:cNvSpPr>
            <a:spLocks noGrp="1"/>
          </p:cNvSpPr>
          <p:nvPr>
            <p:ph idx="1"/>
          </p:nvPr>
        </p:nvSpPr>
        <p:spPr>
          <a:xfrm>
            <a:off x="196850" y="1828799"/>
            <a:ext cx="9753600" cy="5623719"/>
          </a:xfrm>
        </p:spPr>
        <p:txBody>
          <a:bodyPr/>
          <a:lstStyle/>
          <a:p>
            <a:r>
              <a:rPr lang="en-US" dirty="0" smtClean="0"/>
              <a:t>The schedule is organized by “Online Learning Modules” divided into weeks</a:t>
            </a:r>
          </a:p>
          <a:p>
            <a:r>
              <a:rPr lang="en-US" dirty="0" smtClean="0"/>
              <a:t>Each week:</a:t>
            </a:r>
          </a:p>
          <a:p>
            <a:pPr lvl="1"/>
            <a:r>
              <a:rPr lang="en-US" dirty="0" smtClean="0"/>
              <a:t>Review the web site over the weekend and do the indicated readings and activities</a:t>
            </a:r>
          </a:p>
          <a:p>
            <a:pPr lvl="1"/>
            <a:r>
              <a:rPr lang="en-US" dirty="0" smtClean="0"/>
              <a:t>Meet twice a week for presentations / discussions</a:t>
            </a:r>
          </a:p>
          <a:p>
            <a:pPr lvl="1"/>
            <a:r>
              <a:rPr lang="en-US" dirty="0" smtClean="0"/>
              <a:t>Start your lab on Tuesday and get it done by Friday!</a:t>
            </a:r>
          </a:p>
          <a:p>
            <a:pPr lvl="1"/>
            <a:r>
              <a:rPr lang="en-US" dirty="0" smtClean="0"/>
              <a:t>Turn it in the following </a:t>
            </a:r>
            <a:r>
              <a:rPr lang="en-US" dirty="0"/>
              <a:t>Tuesday and </a:t>
            </a:r>
            <a:r>
              <a:rPr lang="en-US" dirty="0" smtClean="0"/>
              <a:t>so on</a:t>
            </a:r>
          </a:p>
          <a:p>
            <a:r>
              <a:rPr lang="en-US" dirty="0" smtClean="0"/>
              <a:t>Quizzes “periodically” instead of tests</a:t>
            </a:r>
          </a:p>
          <a:p>
            <a:r>
              <a:rPr lang="en-US" dirty="0" smtClean="0"/>
              <a:t>During the final time, you’ll be presenting projects</a:t>
            </a:r>
          </a:p>
          <a:p>
            <a:endParaRPr lang="en-US" dirty="0"/>
          </a:p>
        </p:txBody>
      </p:sp>
    </p:spTree>
    <p:extLst>
      <p:ext uri="{BB962C8B-B14F-4D97-AF65-F5344CB8AC3E}">
        <p14:creationId xmlns:p14="http://schemas.microsoft.com/office/powerpoint/2010/main" val="3006856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 successful</a:t>
            </a:r>
            <a:endParaRPr lang="en-US" dirty="0"/>
          </a:p>
        </p:txBody>
      </p:sp>
      <p:sp>
        <p:nvSpPr>
          <p:cNvPr id="3" name="Content Placeholder 2"/>
          <p:cNvSpPr>
            <a:spLocks noGrp="1"/>
          </p:cNvSpPr>
          <p:nvPr>
            <p:ph idx="1"/>
          </p:nvPr>
        </p:nvSpPr>
        <p:spPr/>
        <p:txBody>
          <a:bodyPr/>
          <a:lstStyle/>
          <a:p>
            <a:r>
              <a:rPr lang="en-US" dirty="0" smtClean="0"/>
              <a:t>Turn in lab assignments on time!</a:t>
            </a:r>
          </a:p>
          <a:p>
            <a:r>
              <a:rPr lang="en-US" dirty="0" smtClean="0"/>
              <a:t>Attend class, do the readings, etc.</a:t>
            </a:r>
          </a:p>
          <a:p>
            <a:r>
              <a:rPr lang="en-US" dirty="0" smtClean="0"/>
              <a:t>Ask questions on confusing topics</a:t>
            </a:r>
          </a:p>
          <a:p>
            <a:r>
              <a:rPr lang="en-US" dirty="0" smtClean="0"/>
              <a:t>Make good decisions</a:t>
            </a:r>
          </a:p>
          <a:p>
            <a:r>
              <a:rPr lang="en-US" dirty="0" smtClean="0"/>
              <a:t>Follow the 20 minute rule:</a:t>
            </a:r>
          </a:p>
          <a:p>
            <a:pPr lvl="1"/>
            <a:r>
              <a:rPr lang="en-US" dirty="0" smtClean="0"/>
              <a:t>If you’re stuck more than 20 minutes, get help</a:t>
            </a:r>
          </a:p>
          <a:p>
            <a:r>
              <a:rPr lang="en-US" dirty="0" smtClean="0"/>
              <a:t>What is your learning style?</a:t>
            </a:r>
          </a:p>
          <a:p>
            <a:pPr lvl="1"/>
            <a:r>
              <a:rPr lang="en-US" dirty="0" smtClean="0"/>
              <a:t>www.vark-learn.com/english/page.asp?p=questionnaire</a:t>
            </a:r>
          </a:p>
        </p:txBody>
      </p:sp>
    </p:spTree>
    <p:extLst>
      <p:ext uri="{BB962C8B-B14F-4D97-AF65-F5344CB8AC3E}">
        <p14:creationId xmlns:p14="http://schemas.microsoft.com/office/powerpoint/2010/main" val="133863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Together</a:t>
            </a:r>
            <a:endParaRPr lang="en-US" dirty="0"/>
          </a:p>
        </p:txBody>
      </p:sp>
      <p:sp>
        <p:nvSpPr>
          <p:cNvPr id="3" name="Content Placeholder 2"/>
          <p:cNvSpPr>
            <a:spLocks noGrp="1"/>
          </p:cNvSpPr>
          <p:nvPr>
            <p:ph idx="1"/>
          </p:nvPr>
        </p:nvSpPr>
        <p:spPr/>
        <p:txBody>
          <a:bodyPr/>
          <a:lstStyle/>
          <a:p>
            <a:r>
              <a:rPr lang="en-US" dirty="0" smtClean="0"/>
              <a:t>Technology is moving really fast</a:t>
            </a:r>
          </a:p>
          <a:p>
            <a:r>
              <a:rPr lang="en-US" dirty="0" smtClean="0"/>
              <a:t>However, society is not keeping up</a:t>
            </a:r>
          </a:p>
          <a:p>
            <a:r>
              <a:rPr lang="en-US" dirty="0" smtClean="0"/>
              <a:t>We need “norms” so we can work together constructively </a:t>
            </a:r>
          </a:p>
          <a:p>
            <a:r>
              <a:rPr lang="en-US" dirty="0" smtClean="0"/>
              <a:t>Respecting everyone is key </a:t>
            </a:r>
          </a:p>
          <a:p>
            <a:r>
              <a:rPr lang="en-US" dirty="0" smtClean="0"/>
              <a:t>To communicate effectively, you have to communicate from the other persons perspective</a:t>
            </a:r>
          </a:p>
          <a:p>
            <a:r>
              <a:rPr lang="en-US" dirty="0" smtClean="0"/>
              <a:t>Remember, you’re sitting in a room of potential </a:t>
            </a:r>
            <a:r>
              <a:rPr lang="en-US" dirty="0" smtClean="0"/>
              <a:t>collaborators</a:t>
            </a:r>
            <a:endParaRPr lang="en-US" dirty="0"/>
          </a:p>
        </p:txBody>
      </p:sp>
    </p:spTree>
    <p:extLst>
      <p:ext uri="{BB962C8B-B14F-4D97-AF65-F5344CB8AC3E}">
        <p14:creationId xmlns:p14="http://schemas.microsoft.com/office/powerpoint/2010/main" val="1765793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a:t>
            </a:r>
            <a:endParaRPr lang="en-US" dirty="0"/>
          </a:p>
        </p:txBody>
      </p:sp>
      <p:sp>
        <p:nvSpPr>
          <p:cNvPr id="3" name="Content Placeholder 2"/>
          <p:cNvSpPr>
            <a:spLocks noGrp="1"/>
          </p:cNvSpPr>
          <p:nvPr>
            <p:ph idx="1"/>
          </p:nvPr>
        </p:nvSpPr>
        <p:spPr>
          <a:xfrm>
            <a:off x="196850" y="1828799"/>
            <a:ext cx="9753600" cy="5395119"/>
          </a:xfrm>
        </p:spPr>
        <p:txBody>
          <a:bodyPr/>
          <a:lstStyle/>
          <a:p>
            <a:r>
              <a:rPr lang="en-US" dirty="0" smtClean="0">
                <a:ea typeface="ＭＳ Ｐゴシック" panose="020B0600070205080204" pitchFamily="34" charset="-128"/>
              </a:rPr>
              <a:t>Turn off phones (and other electronics things you are carrying) or set to vibrate</a:t>
            </a:r>
          </a:p>
          <a:p>
            <a:r>
              <a:rPr lang="en-US" dirty="0" smtClean="0">
                <a:ea typeface="ＭＳ Ｐゴシック" panose="020B0600070205080204" pitchFamily="34" charset="-128"/>
              </a:rPr>
              <a:t>Make it to class on time,</a:t>
            </a:r>
          </a:p>
          <a:p>
            <a:pPr lvl="1"/>
            <a:r>
              <a:rPr lang="en-US" dirty="0" smtClean="0">
                <a:ea typeface="ＭＳ Ｐゴシック" panose="020B0600070205080204" pitchFamily="34" charset="-128"/>
              </a:rPr>
              <a:t>If you need to, set your alarm 20 minutes early!</a:t>
            </a:r>
          </a:p>
          <a:p>
            <a:pPr lvl="1"/>
            <a:r>
              <a:rPr lang="en-US" dirty="0" smtClean="0">
                <a:ea typeface="ＭＳ Ｐゴシック" panose="020B0600070205080204" pitchFamily="34" charset="-128"/>
              </a:rPr>
              <a:t>If you’re late, please come in quietly</a:t>
            </a:r>
          </a:p>
          <a:p>
            <a:r>
              <a:rPr lang="en-US" dirty="0" smtClean="0">
                <a:ea typeface="ＭＳ Ｐゴシック" panose="020B0600070205080204" pitchFamily="34" charset="-128"/>
              </a:rPr>
              <a:t>If you need to leave during class</a:t>
            </a:r>
          </a:p>
          <a:p>
            <a:pPr lvl="1"/>
            <a:r>
              <a:rPr lang="en-US" dirty="0" smtClean="0">
                <a:ea typeface="ＭＳ Ｐゴシック" panose="020B0600070205080204" pitchFamily="34" charset="-128"/>
              </a:rPr>
              <a:t>Let me know ahead of time and sit by the door</a:t>
            </a:r>
          </a:p>
          <a:p>
            <a:r>
              <a:rPr lang="en-US" dirty="0">
                <a:ea typeface="ＭＳ Ｐゴシック" panose="020B0600070205080204" pitchFamily="34" charset="-128"/>
              </a:rPr>
              <a:t>If you have a question, ask</a:t>
            </a:r>
          </a:p>
          <a:p>
            <a:pPr lvl="1"/>
            <a:r>
              <a:rPr lang="en-US" dirty="0">
                <a:ea typeface="ＭＳ Ｐゴシック" panose="020B0600070205080204" pitchFamily="34" charset="-128"/>
              </a:rPr>
              <a:t>Others may be wondering about the same </a:t>
            </a:r>
            <a:r>
              <a:rPr lang="en-US" dirty="0" smtClean="0">
                <a:ea typeface="ＭＳ Ｐゴシック" panose="020B0600070205080204" pitchFamily="34" charset="-128"/>
              </a:rPr>
              <a:t>topic</a:t>
            </a:r>
          </a:p>
          <a:p>
            <a:endParaRPr lang="en-US" dirty="0"/>
          </a:p>
        </p:txBody>
      </p:sp>
    </p:spTree>
    <p:extLst>
      <p:ext uri="{BB962C8B-B14F-4D97-AF65-F5344CB8AC3E}">
        <p14:creationId xmlns:p14="http://schemas.microsoft.com/office/powerpoint/2010/main" val="1206169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lstStyle/>
          <a:p>
            <a:r>
              <a:rPr lang="en-US" dirty="0" smtClean="0"/>
              <a:t>I communicate primarily through email and in person</a:t>
            </a:r>
          </a:p>
          <a:p>
            <a:r>
              <a:rPr lang="en-US" dirty="0" smtClean="0"/>
              <a:t>Email:</a:t>
            </a:r>
          </a:p>
          <a:p>
            <a:pPr lvl="1"/>
            <a:r>
              <a:rPr lang="en-US" dirty="0" smtClean="0"/>
              <a:t>“</a:t>
            </a:r>
            <a:r>
              <a:rPr lang="en-US" dirty="0" err="1" smtClean="0"/>
              <a:t>Yo</a:t>
            </a:r>
            <a:r>
              <a:rPr lang="en-US" dirty="0" smtClean="0"/>
              <a:t>, what assignment.  Sent from my iPhone”</a:t>
            </a:r>
          </a:p>
          <a:p>
            <a:pPr lvl="1"/>
            <a:r>
              <a:rPr lang="en-US" dirty="0" smtClean="0"/>
              <a:t>It’s easy to miss-read emails and hard to ask them clarifying questions</a:t>
            </a:r>
          </a:p>
        </p:txBody>
      </p:sp>
    </p:spTree>
    <p:extLst>
      <p:ext uri="{BB962C8B-B14F-4D97-AF65-F5344CB8AC3E}">
        <p14:creationId xmlns:p14="http://schemas.microsoft.com/office/powerpoint/2010/main" val="3335684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Emails</a:t>
            </a:r>
            <a:endParaRPr lang="en-US" dirty="0"/>
          </a:p>
        </p:txBody>
      </p:sp>
      <p:sp>
        <p:nvSpPr>
          <p:cNvPr id="3" name="Content Placeholder 2"/>
          <p:cNvSpPr>
            <a:spLocks noGrp="1"/>
          </p:cNvSpPr>
          <p:nvPr>
            <p:ph idx="1"/>
          </p:nvPr>
        </p:nvSpPr>
        <p:spPr/>
        <p:txBody>
          <a:bodyPr/>
          <a:lstStyle/>
          <a:p>
            <a:r>
              <a:rPr lang="en-US" dirty="0" smtClean="0"/>
              <a:t>Proper </a:t>
            </a:r>
            <a:r>
              <a:rPr lang="en-US" dirty="0"/>
              <a:t>subject line</a:t>
            </a:r>
          </a:p>
          <a:p>
            <a:r>
              <a:rPr lang="en-US" dirty="0"/>
              <a:t>Provide context </a:t>
            </a:r>
            <a:r>
              <a:rPr lang="en-US" dirty="0" smtClean="0"/>
              <a:t>so </a:t>
            </a:r>
            <a:r>
              <a:rPr lang="en-US" dirty="0"/>
              <a:t>the reader </a:t>
            </a:r>
            <a:r>
              <a:rPr lang="en-US" dirty="0" smtClean="0"/>
              <a:t>understands the message</a:t>
            </a:r>
          </a:p>
          <a:p>
            <a:r>
              <a:rPr lang="en-US" dirty="0" smtClean="0"/>
              <a:t>Provide a formal signature</a:t>
            </a:r>
          </a:p>
          <a:p>
            <a:r>
              <a:rPr lang="en-US" dirty="0" smtClean="0"/>
              <a:t>For important emails, I write them and then re-read them later</a:t>
            </a:r>
          </a:p>
          <a:p>
            <a:pPr lvl="1"/>
            <a:r>
              <a:rPr lang="en-US" dirty="0" smtClean="0"/>
              <a:t>For emotionally-charged emails, I write them, re-write them, have someone review them, and then don’t send some of them.</a:t>
            </a:r>
          </a:p>
          <a:p>
            <a:pPr lvl="1"/>
            <a:r>
              <a:rPr lang="en-US" dirty="0" smtClean="0"/>
              <a:t>Instead, I’ll go out to lunch with the person</a:t>
            </a:r>
          </a:p>
          <a:p>
            <a:pPr lvl="1"/>
            <a:endParaRPr lang="en-US" dirty="0"/>
          </a:p>
          <a:p>
            <a:endParaRPr lang="en-US" dirty="0"/>
          </a:p>
        </p:txBody>
      </p:sp>
    </p:spTree>
    <p:extLst>
      <p:ext uri="{BB962C8B-B14F-4D97-AF65-F5344CB8AC3E}">
        <p14:creationId xmlns:p14="http://schemas.microsoft.com/office/powerpoint/2010/main" val="1238303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p:txBody>
          <a:bodyPr/>
          <a:lstStyle/>
          <a:p>
            <a:r>
              <a:rPr lang="en-US" dirty="0" smtClean="0"/>
              <a:t>The more time you spend working with a GIS, the better you will do</a:t>
            </a:r>
          </a:p>
          <a:p>
            <a:r>
              <a:rPr lang="en-US" dirty="0" smtClean="0"/>
              <a:t>If you work hard and do the assignments on time</a:t>
            </a:r>
          </a:p>
          <a:p>
            <a:pPr lvl="1"/>
            <a:r>
              <a:rPr lang="en-US" dirty="0" smtClean="0"/>
              <a:t>Me (and others) will be there to help you when needed</a:t>
            </a:r>
          </a:p>
          <a:p>
            <a:pPr lvl="1"/>
            <a:r>
              <a:rPr lang="en-US" dirty="0" smtClean="0"/>
              <a:t>You just need to ask!</a:t>
            </a:r>
          </a:p>
          <a:p>
            <a:r>
              <a:rPr lang="en-US" dirty="0" smtClean="0"/>
              <a:t>Be ready to help others as well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09" y="5951537"/>
            <a:ext cx="2381783" cy="1493838"/>
          </a:xfrm>
          <a:prstGeom prst="rect">
            <a:avLst/>
          </a:prstGeom>
        </p:spPr>
      </p:pic>
    </p:spTree>
    <p:extLst>
      <p:ext uri="{BB962C8B-B14F-4D97-AF65-F5344CB8AC3E}">
        <p14:creationId xmlns:p14="http://schemas.microsoft.com/office/powerpoint/2010/main" val="1527327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4023519"/>
            <a:ext cx="3901757" cy="3901757"/>
          </a:xfrm>
          <a:prstGeom prst="rect">
            <a:avLst/>
          </a:prstGeom>
        </p:spPr>
      </p:pic>
      <p:sp>
        <p:nvSpPr>
          <p:cNvPr id="14338" name="Rectangle 3"/>
          <p:cNvSpPr>
            <a:spLocks noGrp="1" noChangeArrowheads="1"/>
          </p:cNvSpPr>
          <p:nvPr>
            <p:ph type="body" idx="1"/>
          </p:nvPr>
        </p:nvSpPr>
        <p:spPr>
          <a:xfrm>
            <a:off x="396875" y="1585913"/>
            <a:ext cx="9250363" cy="4876800"/>
          </a:xfrm>
        </p:spPr>
        <p:txBody>
          <a:bodyPr/>
          <a:lstStyle/>
          <a:p>
            <a:pPr lvl="1">
              <a:lnSpc>
                <a:spcPct val="90000"/>
              </a:lnSpc>
              <a:buFontTx/>
              <a:buNone/>
            </a:pPr>
            <a:endParaRPr lang="en-US" sz="2400" b="1" dirty="0" smtClean="0">
              <a:latin typeface="Arial" panose="020B0604020202020204" pitchFamily="34" charset="0"/>
              <a:cs typeface="Arial" panose="020B0604020202020204" pitchFamily="34" charset="0"/>
            </a:endParaRPr>
          </a:p>
          <a:p>
            <a:pPr>
              <a:lnSpc>
                <a:spcPct val="90000"/>
              </a:lnSpc>
            </a:pPr>
            <a:r>
              <a:rPr lang="en-US" sz="3600" dirty="0" smtClean="0">
                <a:latin typeface="Arial" panose="020B0604020202020204" pitchFamily="34" charset="0"/>
                <a:cs typeface="Arial" panose="020B0604020202020204" pitchFamily="34" charset="0"/>
              </a:rPr>
              <a:t>There will be a lab assigned this week and due next week!</a:t>
            </a:r>
          </a:p>
          <a:p>
            <a:pPr>
              <a:lnSpc>
                <a:spcPct val="90000"/>
              </a:lnSpc>
            </a:pPr>
            <a:r>
              <a:rPr lang="en-US" sz="3600" dirty="0" smtClean="0">
                <a:latin typeface="Arial" panose="020B0604020202020204" pitchFamily="34" charset="0"/>
                <a:cs typeface="Arial" panose="020B0604020202020204" pitchFamily="34" charset="0"/>
              </a:rPr>
              <a:t>Don’t forget to do the </a:t>
            </a:r>
            <a:r>
              <a:rPr lang="en-US" sz="3600" smtClean="0">
                <a:latin typeface="Arial" panose="020B0604020202020204" pitchFamily="34" charset="0"/>
                <a:cs typeface="Arial" panose="020B0604020202020204" pitchFamily="34" charset="0"/>
              </a:rPr>
              <a:t>readings for this week</a:t>
            </a:r>
            <a:endParaRPr lang="en-US" sz="3600" dirty="0" smtClean="0">
              <a:latin typeface="Arial" panose="020B0604020202020204" pitchFamily="34" charset="0"/>
              <a:cs typeface="Arial" panose="020B0604020202020204" pitchFamily="34" charset="0"/>
            </a:endParaRPr>
          </a:p>
          <a:p>
            <a:pPr lvl="1">
              <a:lnSpc>
                <a:spcPct val="90000"/>
              </a:lnSpc>
            </a:pPr>
            <a:endParaRPr lang="en-US" sz="2400" dirty="0" smtClean="0"/>
          </a:p>
        </p:txBody>
      </p:sp>
      <p:sp>
        <p:nvSpPr>
          <p:cNvPr id="4" name="Rectangle 3"/>
          <p:cNvSpPr/>
          <p:nvPr/>
        </p:nvSpPr>
        <p:spPr>
          <a:xfrm>
            <a:off x="182880" y="112256"/>
            <a:ext cx="7634141" cy="1015663"/>
          </a:xfrm>
          <a:prstGeom prst="rect">
            <a:avLst/>
          </a:prstGeom>
          <a:noFill/>
          <a:effectLst>
            <a:innerShdw blurRad="63500" dist="50800">
              <a:prstClr val="black">
                <a:alpha val="50000"/>
              </a:prstClr>
            </a:innerShdw>
          </a:effectLst>
        </p:spPr>
        <p:txBody>
          <a:bodyPr wrap="none">
            <a:spAutoFit/>
          </a:bodyPr>
          <a:lstStyle/>
          <a:p>
            <a:pPr algn="ctr">
              <a:defRPr/>
            </a:pPr>
            <a:r>
              <a:rPr lang="en-US" sz="6000" b="1" kern="10" dirty="0">
                <a:ln w="9525">
                  <a:solidFill>
                    <a:srgbClr val="000000"/>
                  </a:solidFill>
                  <a:round/>
                  <a:headEnd/>
                  <a:tailEnd/>
                </a:ln>
                <a:gradFill rotWithShape="1">
                  <a:gsLst>
                    <a:gs pos="0">
                      <a:srgbClr val="248FA4"/>
                    </a:gs>
                    <a:gs pos="100000">
                      <a:srgbClr val="B9C4C7"/>
                    </a:gs>
                  </a:gsLst>
                  <a:lin ang="5400000" scaled="1"/>
                </a:gradFill>
                <a:effectLst>
                  <a:outerShdw blurRad="38100" dist="38100" dir="2700000" algn="tl">
                    <a:srgbClr val="000000">
                      <a:alpha val="43137"/>
                    </a:srgbClr>
                  </a:outerShdw>
                </a:effectLst>
                <a:latin typeface="Arial" pitchFamily="34" charset="0"/>
                <a:cs typeface="Arial" pitchFamily="34" charset="0"/>
              </a:rPr>
              <a:t>A few other things…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Jim Graham</a:t>
            </a:r>
            <a:endParaRPr lang="en-US" dirty="0"/>
          </a:p>
        </p:txBody>
      </p:sp>
      <p:sp>
        <p:nvSpPr>
          <p:cNvPr id="3" name="Content Placeholder 2"/>
          <p:cNvSpPr>
            <a:spLocks noGrp="1"/>
          </p:cNvSpPr>
          <p:nvPr>
            <p:ph idx="1"/>
          </p:nvPr>
        </p:nvSpPr>
        <p:spPr>
          <a:xfrm>
            <a:off x="200209" y="1661319"/>
            <a:ext cx="9753600" cy="5761038"/>
          </a:xfrm>
        </p:spPr>
        <p:txBody>
          <a:bodyPr/>
          <a:lstStyle/>
          <a:p>
            <a:r>
              <a:rPr lang="en-US" dirty="0" smtClean="0"/>
              <a:t>Bachelor's in CS and Math from Chico State</a:t>
            </a:r>
          </a:p>
          <a:p>
            <a:r>
              <a:rPr lang="en-US" dirty="0" smtClean="0"/>
              <a:t>Over 20 years as a software engineer</a:t>
            </a:r>
          </a:p>
          <a:p>
            <a:pPr lvl="1"/>
            <a:r>
              <a:rPr lang="en-US" dirty="0" smtClean="0"/>
              <a:t>15 with HP as an engineer and manager</a:t>
            </a:r>
          </a:p>
          <a:p>
            <a:r>
              <a:rPr lang="en-US" dirty="0" smtClean="0"/>
              <a:t>Owner of tecBugs and now SchoonerTurtles</a:t>
            </a:r>
          </a:p>
          <a:p>
            <a:r>
              <a:rPr lang="en-US" dirty="0" smtClean="0"/>
              <a:t>PhD from Colorado State U. in Forestry/GIS</a:t>
            </a:r>
          </a:p>
          <a:p>
            <a:r>
              <a:rPr lang="en-US" dirty="0" smtClean="0"/>
              <a:t>Eight years with the Natural Resource Ecology Laboratory at Colorado State</a:t>
            </a:r>
          </a:p>
          <a:p>
            <a:r>
              <a:rPr lang="en-US" dirty="0" smtClean="0"/>
              <a:t>Two years with Oregon State U.</a:t>
            </a:r>
          </a:p>
          <a:p>
            <a:r>
              <a:rPr lang="en-US" dirty="0" smtClean="0"/>
              <a:t>16 years doing GIS, 8 years teaching GIS</a:t>
            </a:r>
          </a:p>
          <a:p>
            <a:r>
              <a:rPr lang="en-US" dirty="0" smtClean="0"/>
              <a:t>Research with: State Dept., USGS, USDA, DOE…</a:t>
            </a:r>
            <a:endParaRPr lang="en-US" dirty="0"/>
          </a:p>
        </p:txBody>
      </p:sp>
    </p:spTree>
    <p:extLst>
      <p:ext uri="{BB962C8B-B14F-4D97-AF65-F5344CB8AC3E}">
        <p14:creationId xmlns:p14="http://schemas.microsoft.com/office/powerpoint/2010/main" val="4001150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who am I really?</a:t>
            </a:r>
            <a:endParaRPr lang="en-US" dirty="0"/>
          </a:p>
        </p:txBody>
      </p:sp>
      <p:sp>
        <p:nvSpPr>
          <p:cNvPr id="3" name="Content Placeholder 2"/>
          <p:cNvSpPr>
            <a:spLocks noGrp="1"/>
          </p:cNvSpPr>
          <p:nvPr>
            <p:ph idx="1"/>
          </p:nvPr>
        </p:nvSpPr>
        <p:spPr>
          <a:xfrm>
            <a:off x="196850" y="1828800"/>
            <a:ext cx="9753600" cy="5761038"/>
          </a:xfrm>
        </p:spPr>
        <p:txBody>
          <a:bodyPr/>
          <a:lstStyle/>
          <a:p>
            <a:r>
              <a:rPr lang="en-US" dirty="0" smtClean="0"/>
              <a:t>Grew up loving the mountains of California</a:t>
            </a:r>
          </a:p>
          <a:p>
            <a:r>
              <a:rPr lang="en-US" dirty="0" smtClean="0"/>
              <a:t>Usually had a 24k </a:t>
            </a:r>
            <a:r>
              <a:rPr lang="en-US" dirty="0" err="1" smtClean="0"/>
              <a:t>topo</a:t>
            </a:r>
            <a:r>
              <a:rPr lang="en-US" dirty="0" smtClean="0"/>
              <a:t> in my back pocket</a:t>
            </a:r>
          </a:p>
          <a:p>
            <a:r>
              <a:rPr lang="en-US" dirty="0" smtClean="0"/>
              <a:t>Discovered computers </a:t>
            </a:r>
          </a:p>
          <a:p>
            <a:r>
              <a:rPr lang="en-US" dirty="0" smtClean="0"/>
              <a:t>Put together computers and maps to solve problems</a:t>
            </a:r>
          </a:p>
          <a:p>
            <a:r>
              <a:rPr lang="en-US" dirty="0" smtClean="0"/>
              <a:t>After over 20 years in the commercial world, returned to academia to teach and help improve decisions on how we interact with the natural world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237" y="2042319"/>
            <a:ext cx="2159277" cy="2159277"/>
          </a:xfrm>
          <a:prstGeom prst="rect">
            <a:avLst/>
          </a:prstGeom>
        </p:spPr>
      </p:pic>
    </p:spTree>
    <p:extLst>
      <p:ext uri="{BB962C8B-B14F-4D97-AF65-F5344CB8AC3E}">
        <p14:creationId xmlns:p14="http://schemas.microsoft.com/office/powerpoint/2010/main" val="3805868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18942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 y="518319"/>
            <a:ext cx="8153400" cy="936625"/>
          </a:xfrm>
        </p:spPr>
        <p:txBody>
          <a:bodyPr/>
          <a:lstStyle/>
          <a:p>
            <a:r>
              <a:rPr lang="en-US" dirty="0" smtClean="0"/>
              <a:t>This class is about Research with Spatial Data and Methods</a:t>
            </a:r>
            <a:endParaRPr lang="en-US" dirty="0"/>
          </a:p>
        </p:txBody>
      </p:sp>
      <p:sp>
        <p:nvSpPr>
          <p:cNvPr id="3" name="Content Placeholder 2"/>
          <p:cNvSpPr>
            <a:spLocks noGrp="1"/>
          </p:cNvSpPr>
          <p:nvPr>
            <p:ph idx="1"/>
          </p:nvPr>
        </p:nvSpPr>
        <p:spPr>
          <a:xfrm>
            <a:off x="198437" y="2042319"/>
            <a:ext cx="9753600" cy="4876800"/>
          </a:xfrm>
        </p:spPr>
        <p:txBody>
          <a:bodyPr/>
          <a:lstStyle/>
          <a:p>
            <a:r>
              <a:rPr lang="en-US" dirty="0" smtClean="0"/>
              <a:t>We will not cover everything you need to know to be successful</a:t>
            </a:r>
          </a:p>
          <a:p>
            <a:r>
              <a:rPr lang="en-US" dirty="0" smtClean="0"/>
              <a:t>We will cover the basics and how to learn what you need to know to be successful</a:t>
            </a:r>
          </a:p>
          <a:p>
            <a:r>
              <a:rPr lang="en-US" dirty="0"/>
              <a:t>Federal regulations define research as "a systematic investigation, including research development, testing, and evaluation, designed to develop or contribute to generalizable knowledge" (45CFR46.102(d)).</a:t>
            </a:r>
          </a:p>
          <a:p>
            <a:pPr marL="0" indent="0">
              <a:buNone/>
            </a:pPr>
            <a:endParaRPr lang="en-US" dirty="0" smtClean="0"/>
          </a:p>
          <a:p>
            <a:endParaRPr lang="en-US" dirty="0"/>
          </a:p>
        </p:txBody>
      </p:sp>
    </p:spTree>
    <p:extLst>
      <p:ext uri="{BB962C8B-B14F-4D97-AF65-F5344CB8AC3E}">
        <p14:creationId xmlns:p14="http://schemas.microsoft.com/office/powerpoint/2010/main" val="860261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3832598" y="2901905"/>
            <a:ext cx="1981200" cy="1143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t>Acquire/Create </a:t>
            </a:r>
            <a:r>
              <a:rPr lang="en-US" sz="1800" dirty="0"/>
              <a:t>Data</a:t>
            </a:r>
          </a:p>
        </p:txBody>
      </p:sp>
      <p:sp>
        <p:nvSpPr>
          <p:cNvPr id="5" name="Oval 4"/>
          <p:cNvSpPr/>
          <p:nvPr/>
        </p:nvSpPr>
        <p:spPr bwMode="auto">
          <a:xfrm>
            <a:off x="6523037" y="3893322"/>
            <a:ext cx="1981200" cy="1143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t>QAQC</a:t>
            </a:r>
          </a:p>
          <a:p>
            <a:pPr algn="ctr"/>
            <a:r>
              <a:rPr lang="en-US" sz="1800" dirty="0" smtClean="0"/>
              <a:t>Data</a:t>
            </a:r>
            <a:endParaRPr lang="en-US" sz="1800" dirty="0"/>
          </a:p>
        </p:txBody>
      </p:sp>
      <p:sp>
        <p:nvSpPr>
          <p:cNvPr id="6" name="Oval 5"/>
          <p:cNvSpPr/>
          <p:nvPr/>
        </p:nvSpPr>
        <p:spPr bwMode="auto">
          <a:xfrm>
            <a:off x="5532437" y="5708255"/>
            <a:ext cx="1981200" cy="1143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t>Prep</a:t>
            </a:r>
          </a:p>
          <a:p>
            <a:pPr algn="ctr"/>
            <a:r>
              <a:rPr lang="en-US" sz="1800" dirty="0" smtClean="0"/>
              <a:t>Data</a:t>
            </a:r>
            <a:endParaRPr lang="en-US" sz="1800" dirty="0"/>
          </a:p>
        </p:txBody>
      </p:sp>
      <p:sp>
        <p:nvSpPr>
          <p:cNvPr id="7" name="Oval 6"/>
          <p:cNvSpPr/>
          <p:nvPr/>
        </p:nvSpPr>
        <p:spPr bwMode="auto">
          <a:xfrm>
            <a:off x="2255837" y="5660583"/>
            <a:ext cx="1981200" cy="1143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t>Analysis</a:t>
            </a:r>
            <a:endParaRPr lang="en-US" sz="1800" dirty="0"/>
          </a:p>
        </p:txBody>
      </p:sp>
      <p:sp>
        <p:nvSpPr>
          <p:cNvPr id="8" name="Oval 7"/>
          <p:cNvSpPr/>
          <p:nvPr/>
        </p:nvSpPr>
        <p:spPr bwMode="auto">
          <a:xfrm>
            <a:off x="960437" y="3929788"/>
            <a:ext cx="1981200" cy="1143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t>Create </a:t>
            </a:r>
          </a:p>
          <a:p>
            <a:pPr algn="ctr"/>
            <a:r>
              <a:rPr lang="en-US" sz="1800" dirty="0" smtClean="0"/>
              <a:t>Products</a:t>
            </a:r>
            <a:endParaRPr lang="en-US" sz="1800" dirty="0"/>
          </a:p>
        </p:txBody>
      </p:sp>
      <p:sp>
        <p:nvSpPr>
          <p:cNvPr id="9" name="Title 8"/>
          <p:cNvSpPr>
            <a:spLocks noGrp="1"/>
          </p:cNvSpPr>
          <p:nvPr>
            <p:ph type="title"/>
          </p:nvPr>
        </p:nvSpPr>
        <p:spPr/>
        <p:txBody>
          <a:bodyPr/>
          <a:lstStyle/>
          <a:p>
            <a:r>
              <a:rPr lang="en-US" dirty="0" smtClean="0"/>
              <a:t>Research Process</a:t>
            </a:r>
            <a:endParaRPr lang="en-US" dirty="0"/>
          </a:p>
        </p:txBody>
      </p:sp>
      <p:cxnSp>
        <p:nvCxnSpPr>
          <p:cNvPr id="11" name="Curved Connector 10"/>
          <p:cNvCxnSpPr>
            <a:stCxn id="4" idx="6"/>
            <a:endCxn id="5" idx="0"/>
          </p:cNvCxnSpPr>
          <p:nvPr/>
        </p:nvCxnSpPr>
        <p:spPr bwMode="auto">
          <a:xfrm>
            <a:off x="5813798" y="3473405"/>
            <a:ext cx="1699839" cy="419917"/>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cxnSp>
        <p:nvCxnSpPr>
          <p:cNvPr id="12" name="Curved Connector 11"/>
          <p:cNvCxnSpPr>
            <a:stCxn id="5" idx="5"/>
            <a:endCxn id="6" idx="6"/>
          </p:cNvCxnSpPr>
          <p:nvPr/>
        </p:nvCxnSpPr>
        <p:spPr bwMode="auto">
          <a:xfrm rot="5400000">
            <a:off x="7158457" y="5224114"/>
            <a:ext cx="1410821" cy="700460"/>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cxnSp>
        <p:nvCxnSpPr>
          <p:cNvPr id="18" name="Curved Connector 17"/>
          <p:cNvCxnSpPr>
            <a:stCxn id="6" idx="3"/>
            <a:endCxn id="7" idx="5"/>
          </p:cNvCxnSpPr>
          <p:nvPr/>
        </p:nvCxnSpPr>
        <p:spPr bwMode="auto">
          <a:xfrm rot="5400000" flipH="1">
            <a:off x="4860901" y="5722191"/>
            <a:ext cx="47672" cy="1875680"/>
          </a:xfrm>
          <a:prstGeom prst="curvedConnector3">
            <a:avLst>
              <a:gd name="adj1" fmla="val -830651"/>
            </a:avLst>
          </a:prstGeom>
          <a:solidFill>
            <a:schemeClr val="accent1"/>
          </a:solidFill>
          <a:ln w="50800" cap="flat" cmpd="sng" algn="ctr">
            <a:solidFill>
              <a:schemeClr val="tx1"/>
            </a:solidFill>
            <a:prstDash val="solid"/>
            <a:round/>
            <a:headEnd type="none" w="med" len="med"/>
            <a:tailEnd type="stealth" w="lg" len="lg"/>
          </a:ln>
          <a:effectLst/>
        </p:spPr>
      </p:cxnSp>
      <p:cxnSp>
        <p:nvCxnSpPr>
          <p:cNvPr id="23" name="Curved Connector 22"/>
          <p:cNvCxnSpPr>
            <a:stCxn id="7" idx="2"/>
          </p:cNvCxnSpPr>
          <p:nvPr/>
        </p:nvCxnSpPr>
        <p:spPr bwMode="auto">
          <a:xfrm rot="10800000">
            <a:off x="1951039" y="5072789"/>
            <a:ext cx="304799" cy="1159294"/>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cxnSp>
        <p:nvCxnSpPr>
          <p:cNvPr id="27" name="Curved Connector 26"/>
          <p:cNvCxnSpPr>
            <a:stCxn id="8" idx="0"/>
            <a:endCxn id="4" idx="2"/>
          </p:cNvCxnSpPr>
          <p:nvPr/>
        </p:nvCxnSpPr>
        <p:spPr bwMode="auto">
          <a:xfrm rot="5400000" flipH="1" flipV="1">
            <a:off x="2663626" y="2760817"/>
            <a:ext cx="456383" cy="1881561"/>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cxnSp>
        <p:nvCxnSpPr>
          <p:cNvPr id="30" name="Curved Connector 29"/>
          <p:cNvCxnSpPr>
            <a:stCxn id="8" idx="0"/>
            <a:endCxn id="34" idx="1"/>
          </p:cNvCxnSpPr>
          <p:nvPr/>
        </p:nvCxnSpPr>
        <p:spPr bwMode="auto">
          <a:xfrm rot="5400000" flipH="1" flipV="1">
            <a:off x="2016953" y="1862104"/>
            <a:ext cx="2001769" cy="2133600"/>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sp>
        <p:nvSpPr>
          <p:cNvPr id="34" name="Rectangle 33"/>
          <p:cNvSpPr/>
          <p:nvPr/>
        </p:nvSpPr>
        <p:spPr bwMode="auto">
          <a:xfrm>
            <a:off x="4084637" y="1432719"/>
            <a:ext cx="12954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Lucida Console" pitchFamily="49" charset="0"/>
              </a:rPr>
              <a:t>Products</a:t>
            </a:r>
          </a:p>
        </p:txBody>
      </p:sp>
      <p:cxnSp>
        <p:nvCxnSpPr>
          <p:cNvPr id="36" name="Curved Connector 35"/>
          <p:cNvCxnSpPr>
            <a:stCxn id="34" idx="3"/>
            <a:endCxn id="5" idx="0"/>
          </p:cNvCxnSpPr>
          <p:nvPr/>
        </p:nvCxnSpPr>
        <p:spPr bwMode="auto">
          <a:xfrm>
            <a:off x="5380037" y="1928019"/>
            <a:ext cx="2133600" cy="1965303"/>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spTree>
    <p:extLst>
      <p:ext uri="{BB962C8B-B14F-4D97-AF65-F5344CB8AC3E}">
        <p14:creationId xmlns:p14="http://schemas.microsoft.com/office/powerpoint/2010/main" val="3651235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GIS?</a:t>
            </a:r>
            <a:endParaRPr lang="en-US" dirty="0"/>
          </a:p>
        </p:txBody>
      </p:sp>
      <p:sp>
        <p:nvSpPr>
          <p:cNvPr id="3" name="Content Placeholder 2"/>
          <p:cNvSpPr>
            <a:spLocks noGrp="1"/>
          </p:cNvSpPr>
          <p:nvPr>
            <p:ph idx="1"/>
          </p:nvPr>
        </p:nvSpPr>
        <p:spPr/>
        <p:txBody>
          <a:bodyPr/>
          <a:lstStyle/>
          <a:p>
            <a:r>
              <a:rPr lang="en-US" dirty="0" smtClean="0"/>
              <a:t>Geographic Information System</a:t>
            </a:r>
          </a:p>
          <a:p>
            <a:r>
              <a:rPr lang="en-US" dirty="0" smtClean="0"/>
              <a:t>Something (typically a computer) that provides information based on spatial data (locations of stuff)</a:t>
            </a:r>
          </a:p>
          <a:p>
            <a:r>
              <a:rPr lang="en-US" dirty="0" smtClean="0"/>
              <a:t>Includes: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986" y="4937918"/>
            <a:ext cx="2654559" cy="2654559"/>
          </a:xfrm>
          <a:prstGeom prst="rect">
            <a:avLst/>
          </a:prstGeom>
        </p:spPr>
      </p:pic>
    </p:spTree>
    <p:extLst>
      <p:ext uri="{BB962C8B-B14F-4D97-AF65-F5344CB8AC3E}">
        <p14:creationId xmlns:p14="http://schemas.microsoft.com/office/powerpoint/2010/main" val="290683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GIS?</a:t>
            </a:r>
            <a:endParaRPr lang="en-US" dirty="0"/>
          </a:p>
        </p:txBody>
      </p:sp>
      <p:sp>
        <p:nvSpPr>
          <p:cNvPr id="3" name="Content Placeholder 2"/>
          <p:cNvSpPr>
            <a:spLocks noGrp="1"/>
          </p:cNvSpPr>
          <p:nvPr>
            <p:ph idx="1"/>
          </p:nvPr>
        </p:nvSpPr>
        <p:spPr>
          <a:xfrm>
            <a:off x="228600" y="1577182"/>
            <a:ext cx="9753600" cy="4876800"/>
          </a:xfrm>
        </p:spPr>
        <p:txBody>
          <a:bodyPr/>
          <a:lstStyle/>
          <a:p>
            <a:r>
              <a:rPr lang="en-US" dirty="0" smtClean="0"/>
              <a:t>A Geographic Information </a:t>
            </a:r>
            <a:r>
              <a:rPr lang="en-US" b="1" dirty="0" smtClean="0"/>
              <a:t>Science</a:t>
            </a:r>
          </a:p>
          <a:p>
            <a:r>
              <a:rPr lang="en-US" dirty="0" smtClean="0"/>
              <a:t>Using spatial data and analysis to create new information</a:t>
            </a:r>
          </a:p>
          <a:p>
            <a:r>
              <a:rPr lang="en-US" dirty="0" smtClean="0"/>
              <a:t>Also, what academics wish GIS stood for.</a:t>
            </a:r>
            <a:endParaRPr lang="en-US" dirty="0"/>
          </a:p>
        </p:txBody>
      </p:sp>
      <p:sp>
        <p:nvSpPr>
          <p:cNvPr id="6" name="TextBox 5"/>
          <p:cNvSpPr txBox="1"/>
          <p:nvPr/>
        </p:nvSpPr>
        <p:spPr>
          <a:xfrm>
            <a:off x="8275637" y="5249687"/>
            <a:ext cx="1569660" cy="707886"/>
          </a:xfrm>
          <a:prstGeom prst="rect">
            <a:avLst/>
          </a:prstGeom>
          <a:noFill/>
        </p:spPr>
        <p:txBody>
          <a:bodyPr wrap="none" rtlCol="0">
            <a:spAutoFit/>
          </a:bodyPr>
          <a:lstStyle/>
          <a:p>
            <a:r>
              <a:rPr lang="en-US" sz="2000" dirty="0" smtClean="0"/>
              <a:t>Better </a:t>
            </a:r>
          </a:p>
          <a:p>
            <a:r>
              <a:rPr lang="en-US" sz="2000" dirty="0" smtClean="0"/>
              <a:t>Decisions</a:t>
            </a:r>
            <a:endParaRPr lang="en-US" sz="2000" dirty="0"/>
          </a:p>
        </p:txBody>
      </p:sp>
      <p:sp>
        <p:nvSpPr>
          <p:cNvPr id="7" name="Right Arrow 6"/>
          <p:cNvSpPr/>
          <p:nvPr/>
        </p:nvSpPr>
        <p:spPr bwMode="auto">
          <a:xfrm>
            <a:off x="7285023" y="5359722"/>
            <a:ext cx="914401" cy="44831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Lucida Console" pitchFamily="49"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80" y="3858590"/>
            <a:ext cx="3338937" cy="3450574"/>
          </a:xfrm>
          <a:prstGeom prst="rect">
            <a:avLst/>
          </a:prstGeom>
          <a:ln>
            <a:solidFill>
              <a:schemeClr val="tx1"/>
            </a:solidFill>
          </a:ln>
        </p:spPr>
      </p:pic>
      <p:pic>
        <p:nvPicPr>
          <p:cNvPr id="11" name="Picture 10"/>
          <p:cNvPicPr>
            <a:picLocks noChangeAspect="1"/>
          </p:cNvPicPr>
          <p:nvPr/>
        </p:nvPicPr>
        <p:blipFill>
          <a:blip r:embed="rId3"/>
          <a:stretch>
            <a:fillRect/>
          </a:stretch>
        </p:blipFill>
        <p:spPr>
          <a:xfrm>
            <a:off x="4698892" y="3858100"/>
            <a:ext cx="2363783" cy="3436995"/>
          </a:xfrm>
          <a:prstGeom prst="rect">
            <a:avLst/>
          </a:prstGeom>
          <a:ln>
            <a:solidFill>
              <a:schemeClr val="tx1"/>
            </a:solidFill>
          </a:ln>
        </p:spPr>
      </p:pic>
      <p:sp>
        <p:nvSpPr>
          <p:cNvPr id="13" name="Right Arrow 12"/>
          <p:cNvSpPr/>
          <p:nvPr/>
        </p:nvSpPr>
        <p:spPr bwMode="auto">
          <a:xfrm>
            <a:off x="3691424" y="5276639"/>
            <a:ext cx="914401" cy="44831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Lucida Console" pitchFamily="49" charset="0"/>
            </a:endParaRPr>
          </a:p>
        </p:txBody>
      </p:sp>
      <p:sp>
        <p:nvSpPr>
          <p:cNvPr id="14" name="Rectangle 13"/>
          <p:cNvSpPr/>
          <p:nvPr/>
        </p:nvSpPr>
        <p:spPr>
          <a:xfrm>
            <a:off x="-106363" y="7328228"/>
            <a:ext cx="6178685" cy="230832"/>
          </a:xfrm>
          <a:prstGeom prst="rect">
            <a:avLst/>
          </a:prstGeom>
        </p:spPr>
        <p:txBody>
          <a:bodyPr wrap="square">
            <a:spAutoFit/>
          </a:bodyPr>
          <a:lstStyle/>
          <a:p>
            <a:r>
              <a:rPr lang="en-US" sz="900" dirty="0"/>
              <a:t>http://data-informed.com/how-spatial-analysis-leads-to-insight/</a:t>
            </a:r>
          </a:p>
        </p:txBody>
      </p:sp>
    </p:spTree>
    <p:extLst>
      <p:ext uri="{BB962C8B-B14F-4D97-AF65-F5344CB8AC3E}">
        <p14:creationId xmlns:p14="http://schemas.microsoft.com/office/powerpoint/2010/main" val="3516460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Glass design template">
  <a:themeElements>
    <a:clrScheme name="Glass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lass design templat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Lucida Console" pitchFamily="49" charset="0"/>
          </a:defRPr>
        </a:defPPr>
      </a:lstStyle>
    </a:spDef>
    <a:lnDef>
      <a:spPr bwMode="auto">
        <a:solidFill>
          <a:schemeClr val="accent1"/>
        </a:solidFill>
        <a:ln w="25400" cap="flat" cmpd="sng" algn="ctr">
          <a:solidFill>
            <a:schemeClr val="tx1"/>
          </a:solidFill>
          <a:prstDash val="solid"/>
          <a:round/>
          <a:headEnd type="none" w="med" len="med"/>
          <a:tailEnd type="stealth" w="lg" len="lg"/>
        </a:ln>
        <a:effectLst/>
      </a:spPr>
      <a:bodyPr/>
      <a:lstStyle/>
    </a:lnDef>
  </a:objectDefaults>
  <a:extraClrSchemeLst>
    <a:extraClrScheme>
      <a:clrScheme name="Glas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las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as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las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las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las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las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las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as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las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as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as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lass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1133</Words>
  <Application>Microsoft Office PowerPoint</Application>
  <PresentationFormat>Custom</PresentationFormat>
  <Paragraphs>173</Paragraphs>
  <Slides>27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ＭＳ Ｐゴシック</vt:lpstr>
      <vt:lpstr>Arial</vt:lpstr>
      <vt:lpstr>Georgia</vt:lpstr>
      <vt:lpstr>Lucida Console</vt:lpstr>
      <vt:lpstr>Glass design template</vt:lpstr>
      <vt:lpstr>Geospatial Research Methods </vt:lpstr>
      <vt:lpstr>About the class</vt:lpstr>
      <vt:lpstr>Jim Graham</vt:lpstr>
      <vt:lpstr>But who am I really?</vt:lpstr>
      <vt:lpstr>Who are you?</vt:lpstr>
      <vt:lpstr>This class is about Research with Spatial Data and Methods</vt:lpstr>
      <vt:lpstr>Research Process</vt:lpstr>
      <vt:lpstr>What is a GIS?</vt:lpstr>
      <vt:lpstr>What is GIS?</vt:lpstr>
      <vt:lpstr>Why are we here?</vt:lpstr>
      <vt:lpstr>Student Success (2017)</vt:lpstr>
      <vt:lpstr>Student Success</vt:lpstr>
      <vt:lpstr>To Help Make Better Decisions</vt:lpstr>
      <vt:lpstr>Antarctic Ozone Hole</vt:lpstr>
      <vt:lpstr>PowerPoint Presentation</vt:lpstr>
      <vt:lpstr>GIS is about:</vt:lpstr>
      <vt:lpstr>What do you need from me?</vt:lpstr>
      <vt:lpstr>2017</vt:lpstr>
      <vt:lpstr>The Class Materials</vt:lpstr>
      <vt:lpstr>Class Organization</vt:lpstr>
      <vt:lpstr>To be successful</vt:lpstr>
      <vt:lpstr>Working Together</vt:lpstr>
      <vt:lpstr>Professionalism</vt:lpstr>
      <vt:lpstr>Communication</vt:lpstr>
      <vt:lpstr>Emails</vt:lpstr>
      <vt:lpstr>Bottom 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2012-01-17T03:36:56Z</dcterms:created>
  <dcterms:modified xsi:type="dcterms:W3CDTF">2018-08-21T20:05:23Z</dcterms:modified>
</cp:coreProperties>
</file>